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media/image7.jpg" ContentType="image/jpeg"/>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handoutMasterIdLst>
    <p:handoutMasterId r:id="rId26"/>
  </p:handoutMasterIdLst>
  <p:sldIdLst>
    <p:sldId id="256" r:id="rId2"/>
    <p:sldId id="281" r:id="rId3"/>
    <p:sldId id="287" r:id="rId4"/>
    <p:sldId id="289" r:id="rId5"/>
    <p:sldId id="288" r:id="rId6"/>
    <p:sldId id="359" r:id="rId7"/>
    <p:sldId id="340" r:id="rId8"/>
    <p:sldId id="335" r:id="rId9"/>
    <p:sldId id="355" r:id="rId10"/>
    <p:sldId id="360" r:id="rId11"/>
    <p:sldId id="361" r:id="rId12"/>
    <p:sldId id="362" r:id="rId13"/>
    <p:sldId id="363" r:id="rId14"/>
    <p:sldId id="364" r:id="rId15"/>
    <p:sldId id="365" r:id="rId16"/>
    <p:sldId id="366" r:id="rId17"/>
    <p:sldId id="367" r:id="rId18"/>
    <p:sldId id="368" r:id="rId19"/>
    <p:sldId id="369" r:id="rId20"/>
    <p:sldId id="371" r:id="rId21"/>
    <p:sldId id="358" r:id="rId22"/>
    <p:sldId id="372" r:id="rId23"/>
    <p:sldId id="317" r:id="rId24"/>
  </p:sldIdLst>
  <p:sldSz cx="9144000" cy="5143500" type="screen16x9"/>
  <p:notesSz cx="7010400" cy="93726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23950"/>
    <a:srgbClr val="2BA7C2"/>
    <a:srgbClr val="49A942"/>
    <a:srgbClr val="8A7967"/>
    <a:srgbClr val="9F218B"/>
    <a:srgbClr val="F58220"/>
    <a:srgbClr val="E9E3DC"/>
    <a:srgbClr val="009DDC"/>
    <a:srgbClr val="D5E04E"/>
    <a:srgbClr val="F4F3A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99" autoAdjust="0"/>
    <p:restoredTop sz="94660"/>
  </p:normalViewPr>
  <p:slideViewPr>
    <p:cSldViewPr>
      <p:cViewPr varScale="1">
        <p:scale>
          <a:sx n="144" d="100"/>
          <a:sy n="144" d="100"/>
        </p:scale>
        <p:origin x="684" y="114"/>
      </p:cViewPr>
      <p:guideLst>
        <p:guide orient="horz" pos="1620"/>
        <p:guide pos="288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9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9900"/>
          </a:xfrm>
          <a:prstGeom prst="rect">
            <a:avLst/>
          </a:prstGeom>
        </p:spPr>
        <p:txBody>
          <a:bodyPr vert="horz" lIns="91440" tIns="45720" rIns="91440" bIns="45720" rtlCol="0"/>
          <a:lstStyle>
            <a:lvl1pPr algn="r">
              <a:defRPr sz="1200"/>
            </a:lvl1pPr>
          </a:lstStyle>
          <a:p>
            <a:fld id="{8814C993-BF0D-4B70-8145-27B86F3CEAB1}" type="datetimeFigureOut">
              <a:rPr lang="en-US" smtClean="0"/>
              <a:t>6/13/2024</a:t>
            </a:fld>
            <a:endParaRPr lang="en-US"/>
          </a:p>
        </p:txBody>
      </p:sp>
      <p:sp>
        <p:nvSpPr>
          <p:cNvPr id="4" name="Footer Placeholder 3"/>
          <p:cNvSpPr>
            <a:spLocks noGrp="1"/>
          </p:cNvSpPr>
          <p:nvPr>
            <p:ph type="ftr" sz="quarter" idx="2"/>
          </p:nvPr>
        </p:nvSpPr>
        <p:spPr>
          <a:xfrm>
            <a:off x="0" y="8902700"/>
            <a:ext cx="3038475" cy="469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902700"/>
            <a:ext cx="3038475" cy="469900"/>
          </a:xfrm>
          <a:prstGeom prst="rect">
            <a:avLst/>
          </a:prstGeom>
        </p:spPr>
        <p:txBody>
          <a:bodyPr vert="horz" lIns="91440" tIns="45720" rIns="91440" bIns="45720" rtlCol="0" anchor="b"/>
          <a:lstStyle>
            <a:lvl1pPr algn="r">
              <a:defRPr sz="1200"/>
            </a:lvl1pPr>
          </a:lstStyle>
          <a:p>
            <a:fld id="{A28747B4-2B83-44A9-A0E6-11CFC98AF285}" type="slidenum">
              <a:rPr lang="en-US" smtClean="0"/>
              <a:t>‹#›</a:t>
            </a:fld>
            <a:endParaRPr lang="en-US"/>
          </a:p>
        </p:txBody>
      </p:sp>
    </p:spTree>
    <p:extLst>
      <p:ext uri="{BB962C8B-B14F-4D97-AF65-F5344CB8AC3E}">
        <p14:creationId xmlns:p14="http://schemas.microsoft.com/office/powerpoint/2010/main" val="14605637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863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8630"/>
          </a:xfrm>
          <a:prstGeom prst="rect">
            <a:avLst/>
          </a:prstGeom>
        </p:spPr>
        <p:txBody>
          <a:bodyPr vert="horz" lIns="93177" tIns="46589" rIns="93177" bIns="46589" rtlCol="0"/>
          <a:lstStyle>
            <a:lvl1pPr algn="r">
              <a:defRPr sz="1200"/>
            </a:lvl1pPr>
          </a:lstStyle>
          <a:p>
            <a:fld id="{3CFDB614-0F58-445A-9124-7B122F212262}" type="datetimeFigureOut">
              <a:rPr lang="en-US" smtClean="0"/>
              <a:t>6/13/2024</a:t>
            </a:fld>
            <a:endParaRPr lang="en-US"/>
          </a:p>
        </p:txBody>
      </p:sp>
      <p:sp>
        <p:nvSpPr>
          <p:cNvPr id="4" name="Slide Image Placeholder 3"/>
          <p:cNvSpPr>
            <a:spLocks noGrp="1" noRot="1" noChangeAspect="1"/>
          </p:cNvSpPr>
          <p:nvPr>
            <p:ph type="sldImg" idx="2"/>
          </p:nvPr>
        </p:nvSpPr>
        <p:spPr>
          <a:xfrm>
            <a:off x="381000" y="703263"/>
            <a:ext cx="6248400" cy="3514725"/>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51985"/>
            <a:ext cx="5608320" cy="421767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902344"/>
            <a:ext cx="3037840" cy="46863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902344"/>
            <a:ext cx="3037840" cy="468630"/>
          </a:xfrm>
          <a:prstGeom prst="rect">
            <a:avLst/>
          </a:prstGeom>
        </p:spPr>
        <p:txBody>
          <a:bodyPr vert="horz" lIns="93177" tIns="46589" rIns="93177" bIns="46589" rtlCol="0" anchor="b"/>
          <a:lstStyle>
            <a:lvl1pPr algn="r">
              <a:defRPr sz="1200"/>
            </a:lvl1pPr>
          </a:lstStyle>
          <a:p>
            <a:fld id="{794DB56A-9CD2-4395-BA70-A3162FBE7586}" type="slidenum">
              <a:rPr lang="en-US" smtClean="0"/>
              <a:t>‹#›</a:t>
            </a:fld>
            <a:endParaRPr lang="en-US"/>
          </a:p>
        </p:txBody>
      </p:sp>
    </p:spTree>
    <p:extLst>
      <p:ext uri="{BB962C8B-B14F-4D97-AF65-F5344CB8AC3E}">
        <p14:creationId xmlns:p14="http://schemas.microsoft.com/office/powerpoint/2010/main" val="3702267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4191000" y="2574131"/>
            <a:ext cx="4267200" cy="1102519"/>
          </a:xfrm>
        </p:spPr>
        <p:txBody>
          <a:bodyPr>
            <a:normAutofit/>
          </a:bodyPr>
          <a:lstStyle>
            <a:lvl1pPr algn="l">
              <a:defRPr sz="3200">
                <a:solidFill>
                  <a:srgbClr val="023950"/>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4191000" y="3600450"/>
            <a:ext cx="3581400" cy="876300"/>
          </a:xfrm>
        </p:spPr>
        <p:txBody>
          <a:bodyPr>
            <a:normAutofit/>
          </a:bodyPr>
          <a:lstStyle>
            <a:lvl1pPr marL="0" indent="0" algn="l">
              <a:buNone/>
              <a:defRPr sz="2400">
                <a:solidFill>
                  <a:srgbClr val="2BA7C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B1C74D90-8036-48C8-8766-3BE2FBCFCF7F}" type="datetimeFigureOut">
              <a:rPr lang="en-US" smtClean="0"/>
              <a:t>6/13/2024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2EC494-ED3A-4467-B3A1-0273349145BF}" type="slidenum">
              <a:rPr lang="en-US" smtClean="0"/>
              <a:t>‹#›</a:t>
            </a:fld>
            <a:endParaRPr lang="en-US"/>
          </a:p>
        </p:txBody>
      </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33400" y="666750"/>
            <a:ext cx="6583680" cy="1767840"/>
          </a:xfrm>
          <a:prstGeom prst="rect">
            <a:avLst/>
          </a:prstGeom>
        </p:spPr>
      </p:pic>
      <p:cxnSp>
        <p:nvCxnSpPr>
          <p:cNvPr id="15" name="Straight Connector 14"/>
          <p:cNvCxnSpPr/>
          <p:nvPr userDrawn="1"/>
        </p:nvCxnSpPr>
        <p:spPr>
          <a:xfrm>
            <a:off x="2895600" y="2266950"/>
            <a:ext cx="5181600" cy="0"/>
          </a:xfrm>
          <a:prstGeom prst="line">
            <a:avLst/>
          </a:prstGeom>
          <a:ln>
            <a:solidFill>
              <a:srgbClr val="0239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1327762"/>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C74D90-8036-48C8-8766-3BE2FBCFCF7F}" type="datetimeFigureOut">
              <a:rPr lang="en-US" smtClean="0"/>
              <a:t>6/13/2024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2EC494-ED3A-4467-B3A1-0273349145BF}" type="slidenum">
              <a:rPr lang="en-US" smtClean="0"/>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67600" y="4629150"/>
            <a:ext cx="1478280" cy="396946"/>
          </a:xfrm>
          <a:prstGeom prst="rect">
            <a:avLst/>
          </a:prstGeom>
        </p:spPr>
      </p:pic>
      <p:cxnSp>
        <p:nvCxnSpPr>
          <p:cNvPr id="8" name="Straight Connector 7"/>
          <p:cNvCxnSpPr/>
          <p:nvPr userDrawn="1"/>
        </p:nvCxnSpPr>
        <p:spPr>
          <a:xfrm>
            <a:off x="228600" y="4933950"/>
            <a:ext cx="7162800" cy="0"/>
          </a:xfrm>
          <a:prstGeom prst="line">
            <a:avLst/>
          </a:prstGeom>
          <a:ln>
            <a:solidFill>
              <a:srgbClr val="02395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a:off x="8945880" y="285750"/>
            <a:ext cx="0" cy="4343400"/>
          </a:xfrm>
          <a:prstGeom prst="line">
            <a:avLst/>
          </a:prstGeom>
          <a:ln>
            <a:solidFill>
              <a:srgbClr val="0239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99151631"/>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1"/>
            <a:ext cx="2057400" cy="32908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54781"/>
            <a:ext cx="6019800" cy="32908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C74D90-8036-48C8-8766-3BE2FBCFCF7F}" type="datetimeFigureOut">
              <a:rPr lang="en-US" smtClean="0"/>
              <a:t>6/13/2024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2EC494-ED3A-4467-B3A1-0273349145BF}" type="slidenum">
              <a:rPr lang="en-US" smtClean="0"/>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67600" y="4629150"/>
            <a:ext cx="1478280" cy="396946"/>
          </a:xfrm>
          <a:prstGeom prst="rect">
            <a:avLst/>
          </a:prstGeom>
        </p:spPr>
      </p:pic>
      <p:cxnSp>
        <p:nvCxnSpPr>
          <p:cNvPr id="8" name="Straight Connector 7"/>
          <p:cNvCxnSpPr/>
          <p:nvPr userDrawn="1"/>
        </p:nvCxnSpPr>
        <p:spPr>
          <a:xfrm>
            <a:off x="228600" y="4933950"/>
            <a:ext cx="7162800" cy="0"/>
          </a:xfrm>
          <a:prstGeom prst="line">
            <a:avLst/>
          </a:prstGeom>
          <a:ln>
            <a:solidFill>
              <a:srgbClr val="02395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a:off x="8945880" y="285750"/>
            <a:ext cx="0" cy="4343400"/>
          </a:xfrm>
          <a:prstGeom prst="line">
            <a:avLst/>
          </a:prstGeom>
          <a:ln>
            <a:solidFill>
              <a:srgbClr val="0239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793162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sz="1200"/>
            </a:lvl1pPr>
            <a:lvl2pPr>
              <a:defRPr sz="1100"/>
            </a:lvl2pPr>
            <a:lvl3pPr>
              <a:defRPr sz="1000"/>
            </a:lvl3pPr>
            <a:lvl4pPr>
              <a:defRPr sz="1000"/>
            </a:lvl4pPr>
            <a:lvl5pPr>
              <a:defRPr sz="1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B1C74D90-8036-48C8-8766-3BE2FBCFCF7F}" type="datetimeFigureOut">
              <a:rPr lang="en-US" smtClean="0"/>
              <a:t>6/13/2024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2EC494-ED3A-4467-B3A1-0273349145BF}" type="slidenum">
              <a:rPr lang="en-US" smtClean="0"/>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67600" y="4629150"/>
            <a:ext cx="1478280" cy="396946"/>
          </a:xfrm>
          <a:prstGeom prst="rect">
            <a:avLst/>
          </a:prstGeom>
        </p:spPr>
      </p:pic>
      <p:cxnSp>
        <p:nvCxnSpPr>
          <p:cNvPr id="8" name="Straight Connector 7"/>
          <p:cNvCxnSpPr/>
          <p:nvPr userDrawn="1"/>
        </p:nvCxnSpPr>
        <p:spPr>
          <a:xfrm>
            <a:off x="228600" y="4933950"/>
            <a:ext cx="7162800" cy="0"/>
          </a:xfrm>
          <a:prstGeom prst="line">
            <a:avLst/>
          </a:prstGeom>
          <a:ln>
            <a:solidFill>
              <a:srgbClr val="02395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a:off x="8945880" y="285750"/>
            <a:ext cx="0" cy="4343400"/>
          </a:xfrm>
          <a:prstGeom prst="line">
            <a:avLst/>
          </a:prstGeom>
          <a:ln>
            <a:solidFill>
              <a:srgbClr val="02395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609600" y="971550"/>
            <a:ext cx="7848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134007" y="133350"/>
            <a:ext cx="2304393" cy="0"/>
          </a:xfrm>
          <a:prstGeom prst="line">
            <a:avLst/>
          </a:prstGeom>
          <a:ln>
            <a:solidFill>
              <a:srgbClr val="02395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userDrawn="1"/>
        </p:nvCxnSpPr>
        <p:spPr>
          <a:xfrm flipV="1">
            <a:off x="134007" y="133350"/>
            <a:ext cx="0" cy="1981200"/>
          </a:xfrm>
          <a:prstGeom prst="line">
            <a:avLst/>
          </a:prstGeom>
          <a:ln>
            <a:solidFill>
              <a:srgbClr val="0239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9209685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1C74D90-8036-48C8-8766-3BE2FBCFCF7F}" type="datetimeFigureOut">
              <a:rPr lang="en-US" smtClean="0"/>
              <a:t>6/13/2024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2EC494-ED3A-4467-B3A1-0273349145BF}" type="slidenum">
              <a:rPr lang="en-US" smtClean="0"/>
              <a:t>‹#›</a:t>
            </a:fld>
            <a:endParaRPr lang="en-US"/>
          </a:p>
        </p:txBody>
      </p:sp>
      <p:sp>
        <p:nvSpPr>
          <p:cNvPr id="9" name="Title 1"/>
          <p:cNvSpPr>
            <a:spLocks noGrp="1"/>
          </p:cNvSpPr>
          <p:nvPr>
            <p:ph type="ctrTitle"/>
          </p:nvPr>
        </p:nvSpPr>
        <p:spPr>
          <a:xfrm>
            <a:off x="4191000" y="2917031"/>
            <a:ext cx="4267200" cy="1102519"/>
          </a:xfrm>
        </p:spPr>
        <p:txBody>
          <a:bodyPr>
            <a:normAutofit/>
          </a:bodyPr>
          <a:lstStyle>
            <a:lvl1pPr algn="l">
              <a:defRPr sz="3200"/>
            </a:lvl1pPr>
          </a:lstStyle>
          <a:p>
            <a:r>
              <a:rPr lang="en-US" smtClean="0"/>
              <a:t>Click to edit Master title style</a:t>
            </a:r>
            <a:endParaRPr lang="en-US" dirty="0"/>
          </a:p>
        </p:txBody>
      </p:sp>
      <p:sp>
        <p:nvSpPr>
          <p:cNvPr id="10" name="Subtitle 2"/>
          <p:cNvSpPr>
            <a:spLocks noGrp="1"/>
          </p:cNvSpPr>
          <p:nvPr>
            <p:ph type="subTitle" idx="1"/>
          </p:nvPr>
        </p:nvSpPr>
        <p:spPr>
          <a:xfrm>
            <a:off x="4191000" y="3943350"/>
            <a:ext cx="3581400" cy="876300"/>
          </a:xfrm>
        </p:spPr>
        <p:txBody>
          <a:bodyPr>
            <a:normAutofit/>
          </a:bodyPr>
          <a:lstStyle>
            <a:lvl1pPr marL="0" indent="0" algn="l">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33400" y="666750"/>
            <a:ext cx="6583680" cy="1767840"/>
          </a:xfrm>
          <a:prstGeom prst="rect">
            <a:avLst/>
          </a:prstGeom>
        </p:spPr>
      </p:pic>
    </p:spTree>
    <p:extLst>
      <p:ext uri="{BB962C8B-B14F-4D97-AF65-F5344CB8AC3E}">
        <p14:creationId xmlns:p14="http://schemas.microsoft.com/office/powerpoint/2010/main" val="306632556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1C74D90-8036-48C8-8766-3BE2FBCFCF7F}" type="datetimeFigureOut">
              <a:rPr lang="en-US" smtClean="0"/>
              <a:t>6/13/2024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2EC494-ED3A-4467-B3A1-0273349145BF}" type="slidenum">
              <a:rPr lang="en-US" smtClean="0"/>
              <a:t>‹#›</a:t>
            </a:fld>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67600" y="4629150"/>
            <a:ext cx="1478280" cy="396946"/>
          </a:xfrm>
          <a:prstGeom prst="rect">
            <a:avLst/>
          </a:prstGeom>
        </p:spPr>
      </p:pic>
      <p:cxnSp>
        <p:nvCxnSpPr>
          <p:cNvPr id="9" name="Straight Connector 8"/>
          <p:cNvCxnSpPr/>
          <p:nvPr userDrawn="1"/>
        </p:nvCxnSpPr>
        <p:spPr>
          <a:xfrm>
            <a:off x="228600" y="4933950"/>
            <a:ext cx="7162800" cy="0"/>
          </a:xfrm>
          <a:prstGeom prst="line">
            <a:avLst/>
          </a:prstGeom>
          <a:ln>
            <a:solidFill>
              <a:srgbClr val="02395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8945880" y="285750"/>
            <a:ext cx="0" cy="4343400"/>
          </a:xfrm>
          <a:prstGeom prst="line">
            <a:avLst/>
          </a:prstGeom>
          <a:ln>
            <a:solidFill>
              <a:srgbClr val="0239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6200283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1C74D90-8036-48C8-8766-3BE2FBCFCF7F}" type="datetimeFigureOut">
              <a:rPr lang="en-US" smtClean="0"/>
              <a:t>6/13/2024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32EC494-ED3A-4467-B3A1-0273349145BF}" type="slidenum">
              <a:rPr lang="en-US" smtClean="0"/>
              <a:t>‹#›</a:t>
            </a:fld>
            <a:endParaRPr lang="en-US"/>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67600" y="4629150"/>
            <a:ext cx="1478280" cy="396946"/>
          </a:xfrm>
          <a:prstGeom prst="rect">
            <a:avLst/>
          </a:prstGeom>
        </p:spPr>
      </p:pic>
      <p:cxnSp>
        <p:nvCxnSpPr>
          <p:cNvPr id="11" name="Straight Connector 10"/>
          <p:cNvCxnSpPr/>
          <p:nvPr userDrawn="1"/>
        </p:nvCxnSpPr>
        <p:spPr>
          <a:xfrm>
            <a:off x="228600" y="4933950"/>
            <a:ext cx="7162800" cy="0"/>
          </a:xfrm>
          <a:prstGeom prst="line">
            <a:avLst/>
          </a:prstGeom>
          <a:ln>
            <a:solidFill>
              <a:srgbClr val="02395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userDrawn="1"/>
        </p:nvCxnSpPr>
        <p:spPr>
          <a:xfrm>
            <a:off x="8945880" y="285750"/>
            <a:ext cx="0" cy="4343400"/>
          </a:xfrm>
          <a:prstGeom prst="line">
            <a:avLst/>
          </a:prstGeom>
          <a:ln>
            <a:solidFill>
              <a:srgbClr val="0239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361493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1C74D90-8036-48C8-8766-3BE2FBCFCF7F}" type="datetimeFigureOut">
              <a:rPr lang="en-US" smtClean="0"/>
              <a:t>6/13/2024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32EC494-ED3A-4467-B3A1-0273349145BF}" type="slidenum">
              <a:rPr lang="en-US" smtClean="0"/>
              <a:t>‹#›</a:t>
            </a:fld>
            <a:endParaRPr lang="en-US"/>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67600" y="4629150"/>
            <a:ext cx="1478280" cy="396946"/>
          </a:xfrm>
          <a:prstGeom prst="rect">
            <a:avLst/>
          </a:prstGeom>
        </p:spPr>
      </p:pic>
      <p:cxnSp>
        <p:nvCxnSpPr>
          <p:cNvPr id="7" name="Straight Connector 6"/>
          <p:cNvCxnSpPr/>
          <p:nvPr userDrawn="1"/>
        </p:nvCxnSpPr>
        <p:spPr>
          <a:xfrm>
            <a:off x="228600" y="4933950"/>
            <a:ext cx="7162800" cy="0"/>
          </a:xfrm>
          <a:prstGeom prst="line">
            <a:avLst/>
          </a:prstGeom>
          <a:ln>
            <a:solidFill>
              <a:srgbClr val="02395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8945880" y="285750"/>
            <a:ext cx="0" cy="4343400"/>
          </a:xfrm>
          <a:prstGeom prst="line">
            <a:avLst/>
          </a:prstGeom>
          <a:ln>
            <a:solidFill>
              <a:srgbClr val="0239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1049299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C74D90-8036-48C8-8766-3BE2FBCFCF7F}" type="datetimeFigureOut">
              <a:rPr lang="en-US" smtClean="0"/>
              <a:t>6/13/2024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2EC494-ED3A-4467-B3A1-0273349145BF}" type="slidenum">
              <a:rPr lang="en-US" smtClean="0"/>
              <a:t>‹#›</a:t>
            </a:fld>
            <a:endParaRPr lang="en-US"/>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67600" y="4629150"/>
            <a:ext cx="1478280" cy="396946"/>
          </a:xfrm>
          <a:prstGeom prst="rect">
            <a:avLst/>
          </a:prstGeom>
        </p:spPr>
      </p:pic>
      <p:cxnSp>
        <p:nvCxnSpPr>
          <p:cNvPr id="6" name="Straight Connector 5"/>
          <p:cNvCxnSpPr/>
          <p:nvPr userDrawn="1"/>
        </p:nvCxnSpPr>
        <p:spPr>
          <a:xfrm>
            <a:off x="228600" y="4933950"/>
            <a:ext cx="7162800" cy="0"/>
          </a:xfrm>
          <a:prstGeom prst="line">
            <a:avLst/>
          </a:prstGeom>
          <a:ln>
            <a:solidFill>
              <a:srgbClr val="02395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a:off x="8945880" y="285750"/>
            <a:ext cx="0" cy="4343400"/>
          </a:xfrm>
          <a:prstGeom prst="line">
            <a:avLst/>
          </a:prstGeom>
          <a:ln>
            <a:solidFill>
              <a:srgbClr val="0239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0784555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C74D90-8036-48C8-8766-3BE2FBCFCF7F}" type="datetimeFigureOut">
              <a:rPr lang="en-US" smtClean="0"/>
              <a:t>6/13/2024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2EC494-ED3A-4467-B3A1-0273349145BF}" type="slidenum">
              <a:rPr lang="en-US" smtClean="0"/>
              <a:t>‹#›</a:t>
            </a:fld>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67600" y="4629150"/>
            <a:ext cx="1478280" cy="396946"/>
          </a:xfrm>
          <a:prstGeom prst="rect">
            <a:avLst/>
          </a:prstGeom>
        </p:spPr>
      </p:pic>
      <p:cxnSp>
        <p:nvCxnSpPr>
          <p:cNvPr id="9" name="Straight Connector 8"/>
          <p:cNvCxnSpPr/>
          <p:nvPr userDrawn="1"/>
        </p:nvCxnSpPr>
        <p:spPr>
          <a:xfrm>
            <a:off x="228600" y="4933950"/>
            <a:ext cx="7162800" cy="0"/>
          </a:xfrm>
          <a:prstGeom prst="line">
            <a:avLst/>
          </a:prstGeom>
          <a:ln>
            <a:solidFill>
              <a:srgbClr val="02395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8945880" y="285750"/>
            <a:ext cx="0" cy="4343400"/>
          </a:xfrm>
          <a:prstGeom prst="line">
            <a:avLst/>
          </a:prstGeom>
          <a:ln>
            <a:solidFill>
              <a:srgbClr val="0239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5031697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C74D90-8036-48C8-8766-3BE2FBCFCF7F}" type="datetimeFigureOut">
              <a:rPr lang="en-US" smtClean="0"/>
              <a:t>6/13/2024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2EC494-ED3A-4467-B3A1-0273349145BF}" type="slidenum">
              <a:rPr lang="en-US" smtClean="0"/>
              <a:t>‹#›</a:t>
            </a:fld>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67600" y="4629150"/>
            <a:ext cx="1478280" cy="396946"/>
          </a:xfrm>
          <a:prstGeom prst="rect">
            <a:avLst/>
          </a:prstGeom>
        </p:spPr>
      </p:pic>
      <p:cxnSp>
        <p:nvCxnSpPr>
          <p:cNvPr id="9" name="Straight Connector 8"/>
          <p:cNvCxnSpPr/>
          <p:nvPr userDrawn="1"/>
        </p:nvCxnSpPr>
        <p:spPr>
          <a:xfrm>
            <a:off x="228600" y="4933950"/>
            <a:ext cx="7162800" cy="0"/>
          </a:xfrm>
          <a:prstGeom prst="line">
            <a:avLst/>
          </a:prstGeom>
          <a:ln>
            <a:solidFill>
              <a:srgbClr val="02395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8945880" y="285750"/>
            <a:ext cx="0" cy="4343400"/>
          </a:xfrm>
          <a:prstGeom prst="line">
            <a:avLst/>
          </a:prstGeom>
          <a:ln>
            <a:solidFill>
              <a:srgbClr val="0239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3390066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B1C74D90-8036-48C8-8766-3BE2FBCFCF7F}" type="datetimeFigureOut">
              <a:rPr lang="en-US" smtClean="0"/>
              <a:t>6/13/2024</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A32EC494-ED3A-4467-B3A1-0273349145BF}" type="slidenum">
              <a:rPr lang="en-US" smtClean="0"/>
              <a:t>‹#›</a:t>
            </a:fld>
            <a:endParaRPr lang="en-US"/>
          </a:p>
        </p:txBody>
      </p:sp>
      <p:pic>
        <p:nvPicPr>
          <p:cNvPr id="12" name="Picture 11"/>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7467600" y="4629150"/>
            <a:ext cx="1478280" cy="396946"/>
          </a:xfrm>
          <a:prstGeom prst="rect">
            <a:avLst/>
          </a:prstGeom>
        </p:spPr>
      </p:pic>
      <p:cxnSp>
        <p:nvCxnSpPr>
          <p:cNvPr id="13" name="Straight Connector 12"/>
          <p:cNvCxnSpPr/>
          <p:nvPr userDrawn="1"/>
        </p:nvCxnSpPr>
        <p:spPr>
          <a:xfrm>
            <a:off x="228600" y="4933950"/>
            <a:ext cx="7162800" cy="0"/>
          </a:xfrm>
          <a:prstGeom prst="line">
            <a:avLst/>
          </a:prstGeom>
          <a:ln>
            <a:solidFill>
              <a:srgbClr val="02395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userDrawn="1"/>
        </p:nvCxnSpPr>
        <p:spPr>
          <a:xfrm>
            <a:off x="8945880" y="285750"/>
            <a:ext cx="0" cy="4343400"/>
          </a:xfrm>
          <a:prstGeom prst="line">
            <a:avLst/>
          </a:prstGeom>
          <a:ln>
            <a:solidFill>
              <a:srgbClr val="0239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612630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defTabSz="914400" rtl="0" eaLnBrk="1" latinLnBrk="0" hangingPunct="1">
        <a:spcBef>
          <a:spcPct val="0"/>
        </a:spcBef>
        <a:buNone/>
        <a:defRPr sz="3600" u="none" kern="1200">
          <a:solidFill>
            <a:srgbClr val="023950"/>
          </a:solidFill>
          <a:latin typeface="Century Gothic" panose="020B0502020202020204"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rgbClr val="023950"/>
          </a:solidFill>
          <a:latin typeface="Century Gothic" panose="020B0502020202020204"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rgbClr val="023950"/>
          </a:solidFill>
          <a:latin typeface="Century Gothic" panose="020B050202020202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rgbClr val="023950"/>
          </a:solidFill>
          <a:latin typeface="Century Gothic" panose="020B050202020202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rgbClr val="023950"/>
          </a:solidFill>
          <a:latin typeface="Century Gothic" panose="020B050202020202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rgbClr val="023950"/>
          </a:solidFill>
          <a:latin typeface="Century Gothic" panose="020B050202020202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2.ed.gov/about/offices/list/ocr/docs/t9-final-rule-factsheet.pdf" TargetMode="External"/><Relationship Id="rId2" Type="http://schemas.openxmlformats.org/officeDocument/2006/relationships/hyperlink" Target="https://www2.ed.gov/about/offices/list/ocr/docs/t9-final-rule-summary.pdf" TargetMode="External"/><Relationship Id="rId1" Type="http://schemas.openxmlformats.org/officeDocument/2006/relationships/slideLayout" Target="../slideLayouts/slideLayout2.xml"/><Relationship Id="rId4" Type="http://schemas.openxmlformats.org/officeDocument/2006/relationships/hyperlink" Target="https://www.ed.gov/news/press-releases/fact-sheet-us-department-educations-proposed-change-its-title-ix-regulations-students-eligibility-athletic-teams" TargetMode="External"/></Relationships>
</file>

<file path=ppt/slides/_rels/slide2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2800" dirty="0" smtClean="0"/>
              <a:t>Title IX Update (1.24.24)</a:t>
            </a:r>
            <a:endParaRPr lang="en-US" sz="2800" dirty="0"/>
          </a:p>
        </p:txBody>
      </p:sp>
      <p:sp>
        <p:nvSpPr>
          <p:cNvPr id="3" name="Subtitle 2"/>
          <p:cNvSpPr>
            <a:spLocks noGrp="1"/>
          </p:cNvSpPr>
          <p:nvPr>
            <p:ph type="subTitle" idx="1"/>
          </p:nvPr>
        </p:nvSpPr>
        <p:spPr>
          <a:xfrm>
            <a:off x="4191000" y="3600450"/>
            <a:ext cx="4495800" cy="876300"/>
          </a:xfrm>
        </p:spPr>
        <p:txBody>
          <a:bodyPr>
            <a:normAutofit fontScale="77500" lnSpcReduction="20000"/>
          </a:bodyPr>
          <a:lstStyle/>
          <a:p>
            <a:r>
              <a:rPr lang="en-US" dirty="0" smtClean="0">
                <a:solidFill>
                  <a:srgbClr val="023950"/>
                </a:solidFill>
              </a:rPr>
              <a:t>Josh McKoon, General Counsel</a:t>
            </a:r>
          </a:p>
          <a:p>
            <a:r>
              <a:rPr lang="en-US" sz="2300" dirty="0" smtClean="0">
                <a:solidFill>
                  <a:srgbClr val="023950"/>
                </a:solidFill>
              </a:rPr>
              <a:t>Technical College System of Georgia</a:t>
            </a:r>
          </a:p>
        </p:txBody>
      </p:sp>
    </p:spTree>
    <p:extLst>
      <p:ext uri="{BB962C8B-B14F-4D97-AF65-F5344CB8AC3E}">
        <p14:creationId xmlns:p14="http://schemas.microsoft.com/office/powerpoint/2010/main" val="13663335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 Rule – Expanded Scope</a:t>
            </a:r>
            <a:endParaRPr lang="en-US" dirty="0"/>
          </a:p>
        </p:txBody>
      </p:sp>
      <p:sp>
        <p:nvSpPr>
          <p:cNvPr id="3" name="Content Placeholder 2"/>
          <p:cNvSpPr>
            <a:spLocks noGrp="1"/>
          </p:cNvSpPr>
          <p:nvPr>
            <p:ph idx="1"/>
          </p:nvPr>
        </p:nvSpPr>
        <p:spPr/>
        <p:txBody>
          <a:bodyPr/>
          <a:lstStyle/>
          <a:p>
            <a:r>
              <a:rPr lang="en-US" sz="1800" dirty="0" smtClean="0"/>
              <a:t>Final Rule broadens </a:t>
            </a:r>
            <a:r>
              <a:rPr lang="en-US" sz="1800" dirty="0"/>
              <a:t>the scope of:</a:t>
            </a:r>
          </a:p>
          <a:p>
            <a:pPr lvl="1"/>
            <a:r>
              <a:rPr lang="en-US" sz="1700" dirty="0"/>
              <a:t>Who is protected</a:t>
            </a:r>
          </a:p>
          <a:p>
            <a:r>
              <a:rPr lang="en-US" sz="1800" dirty="0"/>
              <a:t>What conduct is covered, including:</a:t>
            </a:r>
          </a:p>
          <a:p>
            <a:pPr lvl="1"/>
            <a:r>
              <a:rPr lang="en-US" sz="1700" dirty="0"/>
              <a:t>All forms of sex discrimination, not just harassment</a:t>
            </a:r>
          </a:p>
          <a:p>
            <a:r>
              <a:rPr lang="en-US" sz="1800" dirty="0"/>
              <a:t>Expanded definitions of discrimination</a:t>
            </a:r>
          </a:p>
          <a:p>
            <a:r>
              <a:rPr lang="en-US" sz="1800" dirty="0"/>
              <a:t>Expanded territory </a:t>
            </a:r>
            <a:r>
              <a:rPr lang="en-US" sz="1800" dirty="0" smtClean="0"/>
              <a:t>covered</a:t>
            </a:r>
            <a:endParaRPr lang="en-US" sz="1800" dirty="0"/>
          </a:p>
          <a:p>
            <a:r>
              <a:rPr lang="en-US" sz="1800" dirty="0" smtClean="0"/>
              <a:t>Final Rule requires </a:t>
            </a:r>
            <a:r>
              <a:rPr lang="en-US" sz="1800" dirty="0"/>
              <a:t>institutions to take prompt and effective action to end any sex discrimination that has occurred, prevent its recurrence, and remedy its effects</a:t>
            </a:r>
          </a:p>
          <a:p>
            <a:endParaRPr lang="en-US" dirty="0"/>
          </a:p>
        </p:txBody>
      </p:sp>
    </p:spTree>
    <p:extLst>
      <p:ext uri="{BB962C8B-B14F-4D97-AF65-F5344CB8AC3E}">
        <p14:creationId xmlns:p14="http://schemas.microsoft.com/office/powerpoint/2010/main" val="35033144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 Rule – Who is Protected?</a:t>
            </a:r>
            <a:endParaRPr lang="en-US" dirty="0"/>
          </a:p>
        </p:txBody>
      </p:sp>
      <p:sp>
        <p:nvSpPr>
          <p:cNvPr id="3" name="Content Placeholder 2"/>
          <p:cNvSpPr>
            <a:spLocks noGrp="1"/>
          </p:cNvSpPr>
          <p:nvPr>
            <p:ph idx="1"/>
          </p:nvPr>
        </p:nvSpPr>
        <p:spPr/>
        <p:txBody>
          <a:bodyPr>
            <a:normAutofit/>
          </a:bodyPr>
          <a:lstStyle/>
          <a:p>
            <a:r>
              <a:rPr lang="en-US" sz="1800" dirty="0"/>
              <a:t>Students</a:t>
            </a:r>
          </a:p>
          <a:p>
            <a:r>
              <a:rPr lang="en-US" sz="1800" dirty="0"/>
              <a:t>Employees</a:t>
            </a:r>
          </a:p>
          <a:p>
            <a:r>
              <a:rPr lang="en-US" sz="1800" dirty="0"/>
              <a:t>Third parties who participated or attempted to participate in the school’s educational program or activity at the time the alleged sex discrimination occurred</a:t>
            </a:r>
          </a:p>
          <a:p>
            <a:r>
              <a:rPr lang="en-US" sz="1800" dirty="0"/>
              <a:t>Current religious exemptions would </a:t>
            </a:r>
            <a:r>
              <a:rPr lang="en-US" sz="1800" dirty="0" smtClean="0"/>
              <a:t>apply</a:t>
            </a:r>
            <a:endParaRPr lang="en-US" sz="1800" dirty="0"/>
          </a:p>
        </p:txBody>
      </p:sp>
    </p:spTree>
    <p:extLst>
      <p:ext uri="{BB962C8B-B14F-4D97-AF65-F5344CB8AC3E}">
        <p14:creationId xmlns:p14="http://schemas.microsoft.com/office/powerpoint/2010/main" val="9853437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Final Rule – What Conduct is Covered?</a:t>
            </a:r>
            <a:endParaRPr lang="en-US" dirty="0"/>
          </a:p>
        </p:txBody>
      </p:sp>
      <p:sp>
        <p:nvSpPr>
          <p:cNvPr id="3" name="Content Placeholder 2"/>
          <p:cNvSpPr>
            <a:spLocks noGrp="1"/>
          </p:cNvSpPr>
          <p:nvPr>
            <p:ph idx="1"/>
          </p:nvPr>
        </p:nvSpPr>
        <p:spPr>
          <a:xfrm>
            <a:off x="457200" y="1200151"/>
            <a:ext cx="3581400" cy="3394472"/>
          </a:xfrm>
        </p:spPr>
        <p:txBody>
          <a:bodyPr/>
          <a:lstStyle/>
          <a:p>
            <a:r>
              <a:rPr lang="en-US" sz="1800" dirty="0"/>
              <a:t>Sexual harassment</a:t>
            </a:r>
          </a:p>
          <a:p>
            <a:pPr lvl="1"/>
            <a:r>
              <a:rPr lang="en-US" sz="1800" dirty="0"/>
              <a:t>Quid pro quo harassment</a:t>
            </a:r>
          </a:p>
          <a:p>
            <a:pPr lvl="1"/>
            <a:r>
              <a:rPr lang="en-US" sz="1800" dirty="0"/>
              <a:t>Hostile environment </a:t>
            </a:r>
            <a:r>
              <a:rPr lang="en-US" sz="1800" dirty="0" smtClean="0"/>
              <a:t>harassment</a:t>
            </a:r>
            <a:endParaRPr lang="en-US" sz="1800" dirty="0"/>
          </a:p>
          <a:p>
            <a:r>
              <a:rPr lang="en-US" sz="1800" dirty="0"/>
              <a:t>Sexual violence</a:t>
            </a:r>
          </a:p>
          <a:p>
            <a:pPr lvl="1"/>
            <a:r>
              <a:rPr lang="en-US" sz="1800" dirty="0"/>
              <a:t>Sexual assault</a:t>
            </a:r>
          </a:p>
          <a:p>
            <a:pPr lvl="1"/>
            <a:r>
              <a:rPr lang="en-US" sz="1800" dirty="0"/>
              <a:t>Dating violence</a:t>
            </a:r>
          </a:p>
          <a:p>
            <a:pPr lvl="1"/>
            <a:r>
              <a:rPr lang="en-US" sz="1800" dirty="0"/>
              <a:t>Domestic violence</a:t>
            </a:r>
          </a:p>
          <a:p>
            <a:pPr lvl="1"/>
            <a:r>
              <a:rPr lang="en-US" sz="1800" dirty="0" smtClean="0"/>
              <a:t>Stalking</a:t>
            </a:r>
          </a:p>
          <a:p>
            <a:endParaRPr lang="en-US" sz="1800" dirty="0" smtClean="0"/>
          </a:p>
          <a:p>
            <a:endParaRPr lang="en-US" dirty="0"/>
          </a:p>
        </p:txBody>
      </p:sp>
      <p:sp>
        <p:nvSpPr>
          <p:cNvPr id="4" name="Content Placeholder 2"/>
          <p:cNvSpPr txBox="1">
            <a:spLocks/>
          </p:cNvSpPr>
          <p:nvPr/>
        </p:nvSpPr>
        <p:spPr>
          <a:xfrm>
            <a:off x="4495800" y="1180168"/>
            <a:ext cx="3581400" cy="339447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1200" kern="1200">
                <a:solidFill>
                  <a:srgbClr val="023950"/>
                </a:solidFill>
                <a:latin typeface="Century Gothic" panose="020B0502020202020204"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1100" kern="1200">
                <a:solidFill>
                  <a:srgbClr val="023950"/>
                </a:solidFill>
                <a:latin typeface="Century Gothic" panose="020B050202020202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1000" kern="1200">
                <a:solidFill>
                  <a:srgbClr val="023950"/>
                </a:solidFill>
                <a:latin typeface="Century Gothic" panose="020B050202020202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1000" kern="1200">
                <a:solidFill>
                  <a:srgbClr val="023950"/>
                </a:solidFill>
                <a:latin typeface="Century Gothic" panose="020B050202020202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1000" kern="1200">
                <a:solidFill>
                  <a:srgbClr val="023950"/>
                </a:solidFill>
                <a:latin typeface="Century Gothic" panose="020B050202020202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1800" dirty="0" smtClean="0"/>
              <a:t>Discrimination based on:</a:t>
            </a:r>
          </a:p>
          <a:p>
            <a:pPr lvl="1"/>
            <a:r>
              <a:rPr lang="en-US" sz="1800" dirty="0" smtClean="0"/>
              <a:t>Sex stereotypes or characteristics</a:t>
            </a:r>
          </a:p>
          <a:p>
            <a:pPr lvl="1"/>
            <a:r>
              <a:rPr lang="en-US" sz="1800" dirty="0" smtClean="0"/>
              <a:t>Pregnancy or related conditions</a:t>
            </a:r>
          </a:p>
          <a:p>
            <a:pPr lvl="1"/>
            <a:r>
              <a:rPr lang="en-US" sz="1800" dirty="0" smtClean="0"/>
              <a:t>Sexual orientation or gender identity</a:t>
            </a:r>
          </a:p>
          <a:p>
            <a:pPr lvl="1"/>
            <a:r>
              <a:rPr lang="en-US" sz="1800" dirty="0" smtClean="0"/>
              <a:t>Parental, family, or marital status</a:t>
            </a:r>
          </a:p>
          <a:p>
            <a:r>
              <a:rPr lang="en-US" sz="1800" dirty="0" smtClean="0"/>
              <a:t>Retaliation</a:t>
            </a:r>
          </a:p>
          <a:p>
            <a:endParaRPr lang="en-US" dirty="0" smtClean="0"/>
          </a:p>
          <a:p>
            <a:endParaRPr lang="en-US" dirty="0"/>
          </a:p>
        </p:txBody>
      </p:sp>
    </p:spTree>
    <p:extLst>
      <p:ext uri="{BB962C8B-B14F-4D97-AF65-F5344CB8AC3E}">
        <p14:creationId xmlns:p14="http://schemas.microsoft.com/office/powerpoint/2010/main" val="14756998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Hostile Environment </a:t>
            </a:r>
            <a:r>
              <a:rPr lang="en-US" dirty="0" err="1" smtClean="0"/>
              <a:t>Harrassment</a:t>
            </a:r>
            <a:endParaRPr lang="en-US" dirty="0"/>
          </a:p>
        </p:txBody>
      </p:sp>
      <p:sp>
        <p:nvSpPr>
          <p:cNvPr id="3" name="Content Placeholder 2"/>
          <p:cNvSpPr>
            <a:spLocks noGrp="1"/>
          </p:cNvSpPr>
          <p:nvPr>
            <p:ph idx="1"/>
          </p:nvPr>
        </p:nvSpPr>
        <p:spPr/>
        <p:txBody>
          <a:bodyPr/>
          <a:lstStyle/>
          <a:p>
            <a:r>
              <a:rPr lang="en-US" sz="1800" dirty="0"/>
              <a:t>Expanded definition</a:t>
            </a:r>
          </a:p>
          <a:p>
            <a:pPr lvl="1"/>
            <a:r>
              <a:rPr lang="en-US" sz="1700" dirty="0"/>
              <a:t>“Unwelcome sex-based conduct that is sufficiently severe or pervasive, that, based on the totality of the circumstances and evaluated subjectively and objectively, denies or limits a person’s ability to participate in or benefit from the recipient’s education program or activity” </a:t>
            </a:r>
          </a:p>
          <a:p>
            <a:r>
              <a:rPr lang="en-US" sz="1800" dirty="0"/>
              <a:t>Current standard</a:t>
            </a:r>
          </a:p>
          <a:p>
            <a:pPr lvl="1"/>
            <a:r>
              <a:rPr lang="en-US" sz="1700" dirty="0"/>
              <a:t>“Severe, pervasive, and objectively offensive”</a:t>
            </a:r>
          </a:p>
          <a:p>
            <a:endParaRPr lang="en-US" dirty="0"/>
          </a:p>
        </p:txBody>
      </p:sp>
    </p:spTree>
    <p:extLst>
      <p:ext uri="{BB962C8B-B14F-4D97-AF65-F5344CB8AC3E}">
        <p14:creationId xmlns:p14="http://schemas.microsoft.com/office/powerpoint/2010/main" val="38890145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Sexual Orientation and Gender Identity</a:t>
            </a:r>
            <a:endParaRPr lang="en-US" dirty="0"/>
          </a:p>
        </p:txBody>
      </p:sp>
      <p:sp>
        <p:nvSpPr>
          <p:cNvPr id="3" name="Content Placeholder 2"/>
          <p:cNvSpPr>
            <a:spLocks noGrp="1"/>
          </p:cNvSpPr>
          <p:nvPr>
            <p:ph idx="1"/>
          </p:nvPr>
        </p:nvSpPr>
        <p:spPr/>
        <p:txBody>
          <a:bodyPr/>
          <a:lstStyle/>
          <a:p>
            <a:r>
              <a:rPr lang="en-US" sz="1800" dirty="0"/>
              <a:t>In addition to the general prohibition, the </a:t>
            </a:r>
            <a:r>
              <a:rPr lang="en-US" sz="1800" dirty="0" smtClean="0"/>
              <a:t>Final Rule:</a:t>
            </a:r>
            <a:endParaRPr lang="en-US" sz="1800" dirty="0"/>
          </a:p>
          <a:p>
            <a:pPr lvl="1"/>
            <a:r>
              <a:rPr lang="en-US" sz="1700" dirty="0"/>
              <a:t>Would prohibit differential treatment that causes “more than de </a:t>
            </a:r>
            <a:r>
              <a:rPr lang="en-US" sz="1700" dirty="0" err="1"/>
              <a:t>minimis</a:t>
            </a:r>
            <a:r>
              <a:rPr lang="en-US" sz="1700" dirty="0"/>
              <a:t> harm” in sex-segregated programs or activities</a:t>
            </a:r>
          </a:p>
          <a:p>
            <a:pPr lvl="1"/>
            <a:r>
              <a:rPr lang="en-US" sz="1700" dirty="0"/>
              <a:t>Specifically references gender </a:t>
            </a:r>
            <a:r>
              <a:rPr lang="en-US" sz="1700" dirty="0" smtClean="0"/>
              <a:t>identity</a:t>
            </a:r>
            <a:endParaRPr lang="en-US" sz="1700" dirty="0"/>
          </a:p>
          <a:p>
            <a:r>
              <a:rPr lang="en-US" sz="1800" dirty="0"/>
              <a:t>Would not amend the regulations governing athletics</a:t>
            </a:r>
          </a:p>
          <a:p>
            <a:pPr lvl="1"/>
            <a:r>
              <a:rPr lang="en-US" sz="1700" dirty="0"/>
              <a:t>Separate rulemaking planned</a:t>
            </a:r>
          </a:p>
          <a:p>
            <a:endParaRPr lang="en-US" dirty="0"/>
          </a:p>
        </p:txBody>
      </p:sp>
    </p:spTree>
    <p:extLst>
      <p:ext uri="{BB962C8B-B14F-4D97-AF65-F5344CB8AC3E}">
        <p14:creationId xmlns:p14="http://schemas.microsoft.com/office/powerpoint/2010/main" val="3354819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Pregnancy or Related Conditions</a:t>
            </a:r>
            <a:endParaRPr lang="en-US" dirty="0"/>
          </a:p>
        </p:txBody>
      </p:sp>
      <p:sp>
        <p:nvSpPr>
          <p:cNvPr id="3" name="Content Placeholder 2"/>
          <p:cNvSpPr>
            <a:spLocks noGrp="1"/>
          </p:cNvSpPr>
          <p:nvPr>
            <p:ph idx="1"/>
          </p:nvPr>
        </p:nvSpPr>
        <p:spPr/>
        <p:txBody>
          <a:bodyPr/>
          <a:lstStyle/>
          <a:p>
            <a:r>
              <a:rPr lang="en-US" sz="1800" dirty="0" smtClean="0"/>
              <a:t>Final Rule </a:t>
            </a:r>
            <a:r>
              <a:rPr lang="en-US" sz="1800" dirty="0"/>
              <a:t>would:</a:t>
            </a:r>
          </a:p>
          <a:p>
            <a:pPr lvl="1"/>
            <a:r>
              <a:rPr lang="en-US" sz="1800" dirty="0"/>
              <a:t>Cover pregnancy, termination or lactation</a:t>
            </a:r>
          </a:p>
          <a:p>
            <a:pPr lvl="1"/>
            <a:r>
              <a:rPr lang="en-US" sz="1800" dirty="0"/>
              <a:t>Require same treatment as other temporary disabilities</a:t>
            </a:r>
          </a:p>
          <a:p>
            <a:pPr lvl="1"/>
            <a:r>
              <a:rPr lang="en-US" sz="1800" dirty="0"/>
              <a:t>Require reasonable modifications, including voluntary leave of absence</a:t>
            </a:r>
          </a:p>
          <a:p>
            <a:pPr lvl="1"/>
            <a:r>
              <a:rPr lang="en-US" sz="1800" dirty="0"/>
              <a:t>Require notification of Title IX Coordinator</a:t>
            </a:r>
          </a:p>
          <a:p>
            <a:pPr lvl="1"/>
            <a:r>
              <a:rPr lang="en-US" sz="1800" dirty="0"/>
              <a:t>Require clean and private lactation room</a:t>
            </a:r>
          </a:p>
          <a:p>
            <a:endParaRPr lang="en-US" dirty="0"/>
          </a:p>
        </p:txBody>
      </p:sp>
    </p:spTree>
    <p:extLst>
      <p:ext uri="{BB962C8B-B14F-4D97-AF65-F5344CB8AC3E}">
        <p14:creationId xmlns:p14="http://schemas.microsoft.com/office/powerpoint/2010/main" val="1801724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Parental, Family, or Marital Status</a:t>
            </a:r>
            <a:endParaRPr lang="en-US" dirty="0"/>
          </a:p>
        </p:txBody>
      </p:sp>
      <p:sp>
        <p:nvSpPr>
          <p:cNvPr id="3" name="Content Placeholder 2"/>
          <p:cNvSpPr>
            <a:spLocks noGrp="1"/>
          </p:cNvSpPr>
          <p:nvPr>
            <p:ph idx="1"/>
          </p:nvPr>
        </p:nvSpPr>
        <p:spPr/>
        <p:txBody>
          <a:bodyPr/>
          <a:lstStyle/>
          <a:p>
            <a:r>
              <a:rPr lang="en-US" sz="1800" dirty="0" smtClean="0"/>
              <a:t>Final Rule </a:t>
            </a:r>
            <a:r>
              <a:rPr lang="en-US" sz="1800" dirty="0"/>
              <a:t>would:</a:t>
            </a:r>
          </a:p>
          <a:p>
            <a:pPr lvl="1"/>
            <a:r>
              <a:rPr lang="en-US" sz="1800" dirty="0"/>
              <a:t>Clarify current regulatory </a:t>
            </a:r>
            <a:r>
              <a:rPr lang="en-US" sz="1800" dirty="0" smtClean="0"/>
              <a:t>prohibitions</a:t>
            </a:r>
            <a:endParaRPr lang="en-US" sz="1800" dirty="0"/>
          </a:p>
          <a:p>
            <a:pPr lvl="1"/>
            <a:r>
              <a:rPr lang="en-US" sz="1800" dirty="0"/>
              <a:t>Prohibit pre-employment inquires regarding a job applicant’s marital status</a:t>
            </a:r>
          </a:p>
          <a:p>
            <a:endParaRPr lang="en-US" dirty="0"/>
          </a:p>
        </p:txBody>
      </p:sp>
    </p:spTree>
    <p:extLst>
      <p:ext uri="{BB962C8B-B14F-4D97-AF65-F5344CB8AC3E}">
        <p14:creationId xmlns:p14="http://schemas.microsoft.com/office/powerpoint/2010/main" val="11547878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Expansion of Jurisdiction</a:t>
            </a:r>
            <a:endParaRPr lang="en-US" dirty="0"/>
          </a:p>
        </p:txBody>
      </p:sp>
      <p:sp>
        <p:nvSpPr>
          <p:cNvPr id="3" name="Content Placeholder 2"/>
          <p:cNvSpPr>
            <a:spLocks noGrp="1"/>
          </p:cNvSpPr>
          <p:nvPr>
            <p:ph idx="1"/>
          </p:nvPr>
        </p:nvSpPr>
        <p:spPr/>
        <p:txBody>
          <a:bodyPr/>
          <a:lstStyle/>
          <a:p>
            <a:r>
              <a:rPr lang="en-US" sz="1800" dirty="0" smtClean="0"/>
              <a:t>Final Rule </a:t>
            </a:r>
            <a:r>
              <a:rPr lang="en-US" sz="1800" dirty="0"/>
              <a:t>covers all sex discrimination in the program or activity, including conduct that:</a:t>
            </a:r>
          </a:p>
          <a:p>
            <a:pPr lvl="1"/>
            <a:r>
              <a:rPr lang="en-US" sz="1800" dirty="0"/>
              <a:t>Occurs in a building owned or controlled by an officially recognized student </a:t>
            </a:r>
            <a:r>
              <a:rPr lang="en-US" sz="1800" dirty="0" smtClean="0"/>
              <a:t>organization</a:t>
            </a:r>
            <a:endParaRPr lang="en-US" sz="1800" dirty="0"/>
          </a:p>
          <a:p>
            <a:pPr lvl="1"/>
            <a:r>
              <a:rPr lang="en-US" sz="1800" dirty="0"/>
              <a:t>Is subject to an institution’s disciplinary </a:t>
            </a:r>
            <a:r>
              <a:rPr lang="en-US" sz="1800" dirty="0" smtClean="0"/>
              <a:t>authority</a:t>
            </a:r>
            <a:endParaRPr lang="en-US" sz="1800" dirty="0"/>
          </a:p>
          <a:p>
            <a:pPr lvl="1"/>
            <a:r>
              <a:rPr lang="en-US" sz="1800" dirty="0"/>
              <a:t>Occurs outside the educational program or activity or outside the U.S. if it contributed to a hostile environment within the program or activity</a:t>
            </a:r>
          </a:p>
          <a:p>
            <a:endParaRPr lang="en-US" dirty="0"/>
          </a:p>
        </p:txBody>
      </p:sp>
    </p:spTree>
    <p:extLst>
      <p:ext uri="{BB962C8B-B14F-4D97-AF65-F5344CB8AC3E}">
        <p14:creationId xmlns:p14="http://schemas.microsoft.com/office/powerpoint/2010/main" val="39373234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Procedural Obligations</a:t>
            </a:r>
            <a:endParaRPr lang="en-US" dirty="0"/>
          </a:p>
        </p:txBody>
      </p:sp>
      <p:sp>
        <p:nvSpPr>
          <p:cNvPr id="3" name="Content Placeholder 2"/>
          <p:cNvSpPr>
            <a:spLocks noGrp="1"/>
          </p:cNvSpPr>
          <p:nvPr>
            <p:ph idx="1"/>
          </p:nvPr>
        </p:nvSpPr>
        <p:spPr/>
        <p:txBody>
          <a:bodyPr>
            <a:normAutofit/>
          </a:bodyPr>
          <a:lstStyle/>
          <a:p>
            <a:r>
              <a:rPr lang="en-US" sz="1800" dirty="0" smtClean="0"/>
              <a:t>Final Rule details numerous procedural obligations regarding:</a:t>
            </a:r>
          </a:p>
          <a:p>
            <a:pPr lvl="1"/>
            <a:r>
              <a:rPr lang="en-US" sz="1800" dirty="0" smtClean="0"/>
              <a:t>Title IX Coordinator Duties; Supportive Measures; </a:t>
            </a:r>
          </a:p>
          <a:p>
            <a:pPr lvl="1"/>
            <a:r>
              <a:rPr lang="en-US" sz="1800" dirty="0" smtClean="0"/>
              <a:t>Confidentiality; Nondiscrimination Policy</a:t>
            </a:r>
          </a:p>
          <a:p>
            <a:pPr lvl="1"/>
            <a:r>
              <a:rPr lang="en-US" sz="1800" dirty="0" smtClean="0"/>
              <a:t>Training; Informal Resolution; </a:t>
            </a:r>
          </a:p>
          <a:p>
            <a:pPr lvl="1"/>
            <a:r>
              <a:rPr lang="en-US" sz="1800" dirty="0" smtClean="0"/>
              <a:t>General Grievance Procedures; Notice</a:t>
            </a:r>
          </a:p>
          <a:p>
            <a:pPr lvl="1"/>
            <a:r>
              <a:rPr lang="en-US" sz="1800" dirty="0" smtClean="0"/>
              <a:t>Dismissal of Complaints; Investigations; Assessing Credibility</a:t>
            </a:r>
          </a:p>
          <a:p>
            <a:pPr lvl="1"/>
            <a:r>
              <a:rPr lang="en-US" sz="1800" dirty="0" smtClean="0"/>
              <a:t>Sexual Harassment Grievance Procedures; </a:t>
            </a:r>
          </a:p>
          <a:p>
            <a:pPr lvl="1"/>
            <a:r>
              <a:rPr lang="en-US" sz="1800" dirty="0" smtClean="0"/>
              <a:t>Evidence; Hearings; </a:t>
            </a:r>
          </a:p>
          <a:p>
            <a:pPr lvl="1"/>
            <a:r>
              <a:rPr lang="en-US" sz="1800" dirty="0" smtClean="0"/>
              <a:t>Appeals; Enforcement</a:t>
            </a:r>
            <a:endParaRPr lang="en-US" sz="1800" dirty="0"/>
          </a:p>
        </p:txBody>
      </p:sp>
    </p:spTree>
    <p:extLst>
      <p:ext uri="{BB962C8B-B14F-4D97-AF65-F5344CB8AC3E}">
        <p14:creationId xmlns:p14="http://schemas.microsoft.com/office/powerpoint/2010/main" val="21973949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the Same (Mostly)?</a:t>
            </a:r>
            <a:endParaRPr lang="en-US" dirty="0"/>
          </a:p>
        </p:txBody>
      </p:sp>
      <p:sp>
        <p:nvSpPr>
          <p:cNvPr id="3" name="Content Placeholder 2"/>
          <p:cNvSpPr>
            <a:spLocks noGrp="1"/>
          </p:cNvSpPr>
          <p:nvPr>
            <p:ph idx="1"/>
          </p:nvPr>
        </p:nvSpPr>
        <p:spPr>
          <a:xfrm>
            <a:off x="457200" y="1200151"/>
            <a:ext cx="3810000" cy="3394472"/>
          </a:xfrm>
        </p:spPr>
        <p:txBody>
          <a:bodyPr>
            <a:normAutofit lnSpcReduction="10000"/>
          </a:bodyPr>
          <a:lstStyle/>
          <a:p>
            <a:r>
              <a:rPr lang="en-US" sz="1800" dirty="0"/>
              <a:t>Supportive measures still available:</a:t>
            </a:r>
          </a:p>
          <a:p>
            <a:pPr lvl="1"/>
            <a:r>
              <a:rPr lang="en-US" sz="1700" dirty="0"/>
              <a:t>May burden a respondent</a:t>
            </a:r>
          </a:p>
          <a:p>
            <a:pPr lvl="1"/>
            <a:r>
              <a:rPr lang="en-US" sz="1700" dirty="0"/>
              <a:t>Can be appealed</a:t>
            </a:r>
          </a:p>
          <a:p>
            <a:r>
              <a:rPr lang="en-US" sz="1800" dirty="0"/>
              <a:t>More training requirements</a:t>
            </a:r>
          </a:p>
          <a:p>
            <a:r>
              <a:rPr lang="en-US" sz="1800" dirty="0"/>
              <a:t>Informal resolution at institution’s discretion</a:t>
            </a:r>
          </a:p>
          <a:p>
            <a:pPr lvl="1"/>
            <a:r>
              <a:rPr lang="en-US" sz="1700" dirty="0"/>
              <a:t>Now allowed at any point before determination</a:t>
            </a:r>
          </a:p>
          <a:p>
            <a:r>
              <a:rPr lang="en-US" sz="1800" dirty="0"/>
              <a:t>Access to evidence</a:t>
            </a:r>
          </a:p>
          <a:p>
            <a:pPr lvl="1"/>
            <a:r>
              <a:rPr lang="en-US" sz="1700" dirty="0"/>
              <a:t>Written summary allowed</a:t>
            </a:r>
          </a:p>
          <a:p>
            <a:endParaRPr lang="en-US" dirty="0"/>
          </a:p>
        </p:txBody>
      </p:sp>
      <p:sp>
        <p:nvSpPr>
          <p:cNvPr id="4" name="Content Placeholder 2"/>
          <p:cNvSpPr txBox="1">
            <a:spLocks/>
          </p:cNvSpPr>
          <p:nvPr/>
        </p:nvSpPr>
        <p:spPr>
          <a:xfrm>
            <a:off x="4419600" y="1200151"/>
            <a:ext cx="3810000" cy="339447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1200" kern="1200">
                <a:solidFill>
                  <a:srgbClr val="023950"/>
                </a:solidFill>
                <a:latin typeface="Century Gothic" panose="020B0502020202020204"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1100" kern="1200">
                <a:solidFill>
                  <a:srgbClr val="023950"/>
                </a:solidFill>
                <a:latin typeface="Century Gothic" panose="020B050202020202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1000" kern="1200">
                <a:solidFill>
                  <a:srgbClr val="023950"/>
                </a:solidFill>
                <a:latin typeface="Century Gothic" panose="020B050202020202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1000" kern="1200">
                <a:solidFill>
                  <a:srgbClr val="023950"/>
                </a:solidFill>
                <a:latin typeface="Century Gothic" panose="020B050202020202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1000" kern="1200">
                <a:solidFill>
                  <a:srgbClr val="023950"/>
                </a:solidFill>
                <a:latin typeface="Century Gothic" panose="020B050202020202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1800" dirty="0"/>
              <a:t>Advisors</a:t>
            </a:r>
          </a:p>
          <a:p>
            <a:r>
              <a:rPr lang="en-US" sz="1800" dirty="0"/>
              <a:t>Emergency removal allowed</a:t>
            </a:r>
          </a:p>
          <a:p>
            <a:r>
              <a:rPr lang="en-US" sz="1800" dirty="0"/>
              <a:t>Appeals</a:t>
            </a:r>
          </a:p>
          <a:p>
            <a:r>
              <a:rPr lang="en-US" sz="1800" dirty="0"/>
              <a:t>Retains enforcement standard</a:t>
            </a:r>
          </a:p>
          <a:p>
            <a:r>
              <a:rPr lang="en-US" sz="1800" dirty="0"/>
              <a:t>Weaker state laws preempted</a:t>
            </a:r>
          </a:p>
          <a:p>
            <a:endParaRPr lang="en-US" dirty="0"/>
          </a:p>
        </p:txBody>
      </p:sp>
    </p:spTree>
    <p:extLst>
      <p:ext uri="{BB962C8B-B14F-4D97-AF65-F5344CB8AC3E}">
        <p14:creationId xmlns:p14="http://schemas.microsoft.com/office/powerpoint/2010/main" val="21205278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Title IX Statute</a:t>
            </a:r>
            <a:endParaRPr lang="en-US" sz="3200" dirty="0"/>
          </a:p>
        </p:txBody>
      </p:sp>
      <p:sp>
        <p:nvSpPr>
          <p:cNvPr id="3" name="Content Placeholder 2"/>
          <p:cNvSpPr>
            <a:spLocks noGrp="1"/>
          </p:cNvSpPr>
          <p:nvPr>
            <p:ph idx="1"/>
          </p:nvPr>
        </p:nvSpPr>
        <p:spPr/>
        <p:txBody>
          <a:bodyPr>
            <a:normAutofit/>
          </a:bodyPr>
          <a:lstStyle/>
          <a:p>
            <a:pPr marL="0" indent="0">
              <a:buNone/>
            </a:pPr>
            <a:r>
              <a:rPr lang="en-US" sz="2400" b="1" dirty="0"/>
              <a:t>“No person in the United States shall, on the basis of sex, be excluded from participation in, be denied the benefits of, or be subjected to discrimination under any education program or activity receiving Federal financial assistance.”</a:t>
            </a:r>
          </a:p>
          <a:p>
            <a:pPr marL="0" indent="0">
              <a:buNone/>
            </a:pPr>
            <a:endParaRPr lang="en-US" sz="2400" b="1" dirty="0" smtClean="0"/>
          </a:p>
          <a:p>
            <a:pPr marL="0" indent="0">
              <a:buNone/>
            </a:pPr>
            <a:r>
              <a:rPr lang="en-US" sz="2400" b="1" dirty="0" smtClean="0"/>
              <a:t>20 </a:t>
            </a:r>
            <a:r>
              <a:rPr lang="en-US" sz="2400" b="1" dirty="0"/>
              <a:t>U.S.C. </a:t>
            </a:r>
            <a:r>
              <a:rPr lang="en-US" sz="2400" b="1" dirty="0" smtClean="0"/>
              <a:t>1681</a:t>
            </a:r>
            <a:endParaRPr lang="en-US" sz="2400" b="1" dirty="0"/>
          </a:p>
        </p:txBody>
      </p:sp>
    </p:spTree>
    <p:extLst>
      <p:ext uri="{BB962C8B-B14F-4D97-AF65-F5344CB8AC3E}">
        <p14:creationId xmlns:p14="http://schemas.microsoft.com/office/powerpoint/2010/main" val="18517632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Different?</a:t>
            </a:r>
            <a:endParaRPr lang="en-US" dirty="0"/>
          </a:p>
        </p:txBody>
      </p:sp>
      <p:sp>
        <p:nvSpPr>
          <p:cNvPr id="3" name="Content Placeholder 2"/>
          <p:cNvSpPr>
            <a:spLocks noGrp="1"/>
          </p:cNvSpPr>
          <p:nvPr>
            <p:ph idx="1"/>
          </p:nvPr>
        </p:nvSpPr>
        <p:spPr/>
        <p:txBody>
          <a:bodyPr>
            <a:normAutofit fontScale="92500" lnSpcReduction="10000"/>
          </a:bodyPr>
          <a:lstStyle/>
          <a:p>
            <a:r>
              <a:rPr lang="en-US" sz="1800" dirty="0"/>
              <a:t>Optional live hearing and cross-examination</a:t>
            </a:r>
          </a:p>
          <a:p>
            <a:pPr lvl="1"/>
            <a:r>
              <a:rPr lang="en-US" sz="1800" dirty="0"/>
              <a:t>Must have process to assess </a:t>
            </a:r>
            <a:r>
              <a:rPr lang="en-US" sz="1800" dirty="0" smtClean="0"/>
              <a:t>credibility</a:t>
            </a:r>
            <a:endParaRPr lang="en-US" sz="1800" dirty="0"/>
          </a:p>
          <a:p>
            <a:r>
              <a:rPr lang="en-US" sz="1800" dirty="0"/>
              <a:t>Single-investigator model </a:t>
            </a:r>
            <a:r>
              <a:rPr lang="en-US" sz="1800" dirty="0" smtClean="0"/>
              <a:t>allowed</a:t>
            </a:r>
            <a:endParaRPr lang="en-US" sz="1800" dirty="0"/>
          </a:p>
          <a:p>
            <a:r>
              <a:rPr lang="en-US" sz="1800" dirty="0"/>
              <a:t>Preponderance of the evidence standard</a:t>
            </a:r>
          </a:p>
          <a:p>
            <a:pPr lvl="1"/>
            <a:r>
              <a:rPr lang="en-US" sz="1800" dirty="0"/>
              <a:t>Clear and convincing allowed if used in all comparable </a:t>
            </a:r>
            <a:r>
              <a:rPr lang="en-US" sz="1800" dirty="0" smtClean="0"/>
              <a:t>proceedings</a:t>
            </a:r>
            <a:endParaRPr lang="en-US" sz="1800" dirty="0"/>
          </a:p>
          <a:p>
            <a:r>
              <a:rPr lang="en-US" sz="1800" dirty="0"/>
              <a:t>Nondiscrimination </a:t>
            </a:r>
            <a:r>
              <a:rPr lang="en-US" sz="1800" dirty="0" smtClean="0"/>
              <a:t>policy</a:t>
            </a:r>
          </a:p>
          <a:p>
            <a:r>
              <a:rPr lang="en-US" sz="1800" dirty="0"/>
              <a:t>Confidential vs. non-confidential employees </a:t>
            </a:r>
          </a:p>
          <a:p>
            <a:r>
              <a:rPr lang="en-US" sz="1800" dirty="0"/>
              <a:t>No mandatory </a:t>
            </a:r>
            <a:r>
              <a:rPr lang="en-US" sz="1800" dirty="0" smtClean="0"/>
              <a:t>dismissal</a:t>
            </a:r>
            <a:endParaRPr lang="en-US" sz="1800" dirty="0"/>
          </a:p>
          <a:p>
            <a:r>
              <a:rPr lang="en-US" sz="1800" dirty="0"/>
              <a:t>Consolidation of complaints </a:t>
            </a:r>
            <a:r>
              <a:rPr lang="en-US" sz="1800" dirty="0" smtClean="0"/>
              <a:t>allowed</a:t>
            </a:r>
            <a:endParaRPr lang="en-US" sz="1800" dirty="0"/>
          </a:p>
          <a:p>
            <a:r>
              <a:rPr lang="en-US" sz="1800" dirty="0"/>
              <a:t>General requirements for grievance procedures and separate ones for sexual harassment claims involving students</a:t>
            </a:r>
          </a:p>
          <a:p>
            <a:endParaRPr lang="en-US" sz="1800" dirty="0"/>
          </a:p>
          <a:p>
            <a:endParaRPr lang="en-US" dirty="0"/>
          </a:p>
        </p:txBody>
      </p:sp>
    </p:spTree>
    <p:extLst>
      <p:ext uri="{BB962C8B-B14F-4D97-AF65-F5344CB8AC3E}">
        <p14:creationId xmlns:p14="http://schemas.microsoft.com/office/powerpoint/2010/main" val="4293171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3" name="Content Placeholder 2"/>
          <p:cNvSpPr>
            <a:spLocks noGrp="1"/>
          </p:cNvSpPr>
          <p:nvPr>
            <p:ph idx="1"/>
          </p:nvPr>
        </p:nvSpPr>
        <p:spPr/>
        <p:txBody>
          <a:bodyPr>
            <a:normAutofit lnSpcReduction="10000"/>
          </a:bodyPr>
          <a:lstStyle/>
          <a:p>
            <a:r>
              <a:rPr lang="en-US" sz="2400" b="1" dirty="0" smtClean="0"/>
              <a:t>TCSG System Office will collaborate with Title IX Coordinators to begin discussions on these changes and developing training for populations impacted by them</a:t>
            </a:r>
            <a:endParaRPr lang="en-US" sz="2400" b="1" dirty="0"/>
          </a:p>
          <a:p>
            <a:r>
              <a:rPr lang="en-US" sz="2400" b="1" dirty="0" smtClean="0"/>
              <a:t>Prepare and circulate changes to TCSG Procedure 6.1.2p and other relevant TCSG Policies and Procedure to be in compliance</a:t>
            </a:r>
          </a:p>
          <a:p>
            <a:r>
              <a:rPr lang="en-US" sz="2400" b="1" dirty="0" smtClean="0"/>
              <a:t>Monitor Court Action for change in implementation schedule/other changes</a:t>
            </a:r>
            <a:endParaRPr lang="en-US" dirty="0"/>
          </a:p>
        </p:txBody>
      </p:sp>
    </p:spTree>
    <p:extLst>
      <p:ext uri="{BB962C8B-B14F-4D97-AF65-F5344CB8AC3E}">
        <p14:creationId xmlns:p14="http://schemas.microsoft.com/office/powerpoint/2010/main" val="9117295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Resources</a:t>
            </a:r>
            <a:endParaRPr lang="en-US" dirty="0"/>
          </a:p>
        </p:txBody>
      </p:sp>
      <p:sp>
        <p:nvSpPr>
          <p:cNvPr id="3" name="Content Placeholder 2"/>
          <p:cNvSpPr>
            <a:spLocks noGrp="1"/>
          </p:cNvSpPr>
          <p:nvPr>
            <p:ph idx="1"/>
          </p:nvPr>
        </p:nvSpPr>
        <p:spPr/>
        <p:txBody>
          <a:bodyPr/>
          <a:lstStyle/>
          <a:p>
            <a:r>
              <a:rPr lang="en-US" sz="1800" dirty="0" smtClean="0"/>
              <a:t>U.S. Department of Education Summary of Key Provisions of the Final Rule:</a:t>
            </a:r>
          </a:p>
          <a:p>
            <a:r>
              <a:rPr lang="en-US" sz="1800" dirty="0">
                <a:hlinkClick r:id="rId2"/>
              </a:rPr>
              <a:t>https://</a:t>
            </a:r>
            <a:r>
              <a:rPr lang="en-US" sz="1800" dirty="0" smtClean="0">
                <a:hlinkClick r:id="rId2"/>
              </a:rPr>
              <a:t>www2.ed.gov/about/offices/list/ocr/docs/t9-final-rule-summary.pdf</a:t>
            </a:r>
            <a:endParaRPr lang="en-US" sz="1800" dirty="0" smtClean="0"/>
          </a:p>
          <a:p>
            <a:r>
              <a:rPr lang="en-US" sz="1800" dirty="0" smtClean="0"/>
              <a:t>U.S. Department of Education Fact Sheet on the Final Rule:</a:t>
            </a:r>
          </a:p>
          <a:p>
            <a:r>
              <a:rPr lang="en-US" sz="1800" dirty="0">
                <a:hlinkClick r:id="rId3"/>
              </a:rPr>
              <a:t>https://</a:t>
            </a:r>
            <a:r>
              <a:rPr lang="en-US" sz="1800" dirty="0" smtClean="0">
                <a:hlinkClick r:id="rId3"/>
              </a:rPr>
              <a:t>www2.ed.gov/about/offices/list/ocr/docs/t9-final-rule-factsheet.pdf</a:t>
            </a:r>
            <a:endParaRPr lang="en-US" sz="1800" dirty="0" smtClean="0"/>
          </a:p>
          <a:p>
            <a:r>
              <a:rPr lang="en-US" sz="1800" dirty="0" smtClean="0"/>
              <a:t>U.S. Department of Education Fact Sheet on Title IX Athletics NPRM:</a:t>
            </a:r>
          </a:p>
          <a:p>
            <a:r>
              <a:rPr lang="en-US" sz="1800" dirty="0">
                <a:hlinkClick r:id="rId4"/>
              </a:rPr>
              <a:t>https://</a:t>
            </a:r>
            <a:r>
              <a:rPr lang="en-US" sz="1800" dirty="0" smtClean="0">
                <a:hlinkClick r:id="rId4"/>
              </a:rPr>
              <a:t>www.ed.gov/news/press-releases/fact-sheet-us-department-educations-proposed-change-its-title-ix-regulations-students-eligibility-athletic-teams</a:t>
            </a:r>
            <a:endParaRPr lang="en-US" sz="1800" dirty="0" smtClean="0"/>
          </a:p>
          <a:p>
            <a:pPr marL="0" indent="0">
              <a:buNone/>
            </a:pPr>
            <a:endParaRPr lang="en-US" dirty="0"/>
          </a:p>
        </p:txBody>
      </p:sp>
    </p:spTree>
    <p:extLst>
      <p:ext uri="{BB962C8B-B14F-4D97-AF65-F5344CB8AC3E}">
        <p14:creationId xmlns:p14="http://schemas.microsoft.com/office/powerpoint/2010/main" val="35526531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Questions?</a:t>
            </a:r>
            <a:endParaRPr lang="en-US" sz="2800" dirty="0"/>
          </a:p>
        </p:txBody>
      </p:sp>
      <p:pic>
        <p:nvPicPr>
          <p:cNvPr id="4" name="Content Placeholder 3" descr="What is Facebook Fan Friday? - Ask Leo!"/>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149078" y="1057275"/>
            <a:ext cx="4845843" cy="3495675"/>
          </a:xfrm>
        </p:spPr>
      </p:pic>
    </p:spTree>
    <p:extLst>
      <p:ext uri="{BB962C8B-B14F-4D97-AF65-F5344CB8AC3E}">
        <p14:creationId xmlns:p14="http://schemas.microsoft.com/office/powerpoint/2010/main" val="35834219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Title IX Timeline </a:t>
            </a:r>
            <a:endParaRPr lang="en-US" sz="2800" dirty="0"/>
          </a:p>
        </p:txBody>
      </p:sp>
      <p:pic>
        <p:nvPicPr>
          <p:cNvPr id="4" name="Content Placeholder 3"/>
          <p:cNvPicPr>
            <a:picLocks noGrp="1" noChangeAspect="1"/>
          </p:cNvPicPr>
          <p:nvPr>
            <p:ph idx="1"/>
          </p:nvPr>
        </p:nvPicPr>
        <p:blipFill>
          <a:blip r:embed="rId2"/>
          <a:stretch>
            <a:fillRect/>
          </a:stretch>
        </p:blipFill>
        <p:spPr>
          <a:xfrm>
            <a:off x="685800" y="1060173"/>
            <a:ext cx="7239000" cy="3756991"/>
          </a:xfrm>
          <a:prstGeom prst="rect">
            <a:avLst/>
          </a:prstGeom>
        </p:spPr>
      </p:pic>
    </p:spTree>
    <p:extLst>
      <p:ext uri="{BB962C8B-B14F-4D97-AF65-F5344CB8AC3E}">
        <p14:creationId xmlns:p14="http://schemas.microsoft.com/office/powerpoint/2010/main" val="39794516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Title IX Timeline (Cont’d)</a:t>
            </a:r>
            <a:endParaRPr lang="en-US" sz="2800" dirty="0"/>
          </a:p>
        </p:txBody>
      </p:sp>
      <p:sp>
        <p:nvSpPr>
          <p:cNvPr id="3" name="Content Placeholder 2"/>
          <p:cNvSpPr>
            <a:spLocks noGrp="1"/>
          </p:cNvSpPr>
          <p:nvPr>
            <p:ph idx="1"/>
          </p:nvPr>
        </p:nvSpPr>
        <p:spPr/>
        <p:txBody>
          <a:bodyPr>
            <a:normAutofit lnSpcReduction="10000"/>
          </a:bodyPr>
          <a:lstStyle/>
          <a:p>
            <a:r>
              <a:rPr lang="en-US" sz="2400" b="1" dirty="0" smtClean="0"/>
              <a:t>2011 – 2017</a:t>
            </a:r>
          </a:p>
          <a:p>
            <a:pPr lvl="1"/>
            <a:r>
              <a:rPr lang="en-US" sz="1700" dirty="0" smtClean="0"/>
              <a:t>Respondents begin to file lawsuits alleging that College process is unfair (ongoing)</a:t>
            </a:r>
            <a:endParaRPr lang="en-US" sz="1800" dirty="0"/>
          </a:p>
          <a:p>
            <a:r>
              <a:rPr lang="en-US" sz="2400" b="1" dirty="0" smtClean="0"/>
              <a:t>2020</a:t>
            </a:r>
            <a:endParaRPr lang="en-US" sz="2300" b="1" dirty="0"/>
          </a:p>
          <a:p>
            <a:pPr lvl="1"/>
            <a:r>
              <a:rPr lang="en-US" sz="1800" dirty="0" smtClean="0"/>
              <a:t>May:  Trump Administration publishes Final Rule on Title IX Sexual Harassment</a:t>
            </a:r>
          </a:p>
          <a:p>
            <a:pPr lvl="1"/>
            <a:r>
              <a:rPr lang="en-US" sz="1800" dirty="0" smtClean="0"/>
              <a:t>June:  Supreme Court issues </a:t>
            </a:r>
            <a:r>
              <a:rPr lang="en-US" sz="1800" dirty="0" err="1" smtClean="0"/>
              <a:t>Bostock</a:t>
            </a:r>
            <a:r>
              <a:rPr lang="en-US" sz="1800" dirty="0" smtClean="0"/>
              <a:t> decision holding that discrimination on the basis of sexual orientation or gender identity is discrimination “because of sex”</a:t>
            </a:r>
          </a:p>
          <a:p>
            <a:pPr lvl="1"/>
            <a:r>
              <a:rPr lang="en-US" sz="1800" dirty="0" smtClean="0"/>
              <a:t>August 14:  Final Rule Takes Effect</a:t>
            </a:r>
          </a:p>
          <a:p>
            <a:pPr lvl="1"/>
            <a:r>
              <a:rPr lang="en-US" sz="1800" dirty="0" smtClean="0"/>
              <a:t>September:  All other guidance regarding Title IX withdrawn</a:t>
            </a:r>
          </a:p>
          <a:p>
            <a:pPr lvl="1"/>
            <a:endParaRPr lang="en-US" sz="1800" dirty="0" smtClean="0"/>
          </a:p>
        </p:txBody>
      </p:sp>
    </p:spTree>
    <p:extLst>
      <p:ext uri="{BB962C8B-B14F-4D97-AF65-F5344CB8AC3E}">
        <p14:creationId xmlns:p14="http://schemas.microsoft.com/office/powerpoint/2010/main" val="10942409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Title IX Timeline (Cont’d)</a:t>
            </a:r>
            <a:endParaRPr lang="en-US" dirty="0"/>
          </a:p>
        </p:txBody>
      </p:sp>
      <p:sp>
        <p:nvSpPr>
          <p:cNvPr id="3" name="Content Placeholder 2"/>
          <p:cNvSpPr>
            <a:spLocks noGrp="1"/>
          </p:cNvSpPr>
          <p:nvPr>
            <p:ph idx="1"/>
          </p:nvPr>
        </p:nvSpPr>
        <p:spPr/>
        <p:txBody>
          <a:bodyPr>
            <a:noAutofit/>
          </a:bodyPr>
          <a:lstStyle/>
          <a:p>
            <a:r>
              <a:rPr lang="en-US" sz="2400" b="1" dirty="0" smtClean="0"/>
              <a:t>2021-2022</a:t>
            </a:r>
          </a:p>
          <a:p>
            <a:pPr lvl="1"/>
            <a:r>
              <a:rPr lang="en-US" sz="1800" dirty="0" smtClean="0"/>
              <a:t>January:  Biden Administration directs Department of Education to review Trump Administration regulations and announces intent to publish a new notice of proposed rulemaking in Spring 2022</a:t>
            </a:r>
          </a:p>
          <a:p>
            <a:pPr lvl="1"/>
            <a:r>
              <a:rPr lang="en-US" sz="1800" dirty="0" smtClean="0"/>
              <a:t>March:  Biden Executive Order on Guaranteeing Educational Environment Free From Discrimination on the Basis of Sex (SOGI)</a:t>
            </a:r>
          </a:p>
          <a:p>
            <a:pPr lvl="1"/>
            <a:r>
              <a:rPr lang="en-US" sz="1800" dirty="0" smtClean="0"/>
              <a:t>June:  Department of Education issues guidance explaining it will enforce Title IX prohibition on sex discrimination to include SOGI</a:t>
            </a:r>
          </a:p>
          <a:p>
            <a:pPr lvl="1"/>
            <a:r>
              <a:rPr lang="en-US" sz="1800" dirty="0" smtClean="0"/>
              <a:t>December:  Department of Education issues advisory that NPRM will move up to April 2022</a:t>
            </a:r>
          </a:p>
          <a:p>
            <a:pPr lvl="1"/>
            <a:r>
              <a:rPr lang="en-US" sz="1800" dirty="0" smtClean="0"/>
              <a:t>June 23, 2022:  NPRM issued by Department of Education</a:t>
            </a:r>
          </a:p>
        </p:txBody>
      </p:sp>
    </p:spTree>
    <p:extLst>
      <p:ext uri="{BB962C8B-B14F-4D97-AF65-F5344CB8AC3E}">
        <p14:creationId xmlns:p14="http://schemas.microsoft.com/office/powerpoint/2010/main" val="22979567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Title IX Timeline (Cont’d)</a:t>
            </a:r>
            <a:endParaRPr lang="en-US" dirty="0"/>
          </a:p>
        </p:txBody>
      </p:sp>
      <p:sp>
        <p:nvSpPr>
          <p:cNvPr id="3" name="Content Placeholder 2"/>
          <p:cNvSpPr>
            <a:spLocks noGrp="1"/>
          </p:cNvSpPr>
          <p:nvPr>
            <p:ph idx="1"/>
          </p:nvPr>
        </p:nvSpPr>
        <p:spPr/>
        <p:txBody>
          <a:bodyPr>
            <a:normAutofit/>
          </a:bodyPr>
          <a:lstStyle/>
          <a:p>
            <a:r>
              <a:rPr lang="en-US" sz="1800" dirty="0" smtClean="0"/>
              <a:t>September 22, 2022 – Public Comment Period Closes with over 240,000 public comments submitted</a:t>
            </a:r>
          </a:p>
          <a:p>
            <a:r>
              <a:rPr lang="en-US" sz="1800" dirty="0" smtClean="0"/>
              <a:t>March 2023 – Original target for release of Final Rule</a:t>
            </a:r>
          </a:p>
          <a:p>
            <a:r>
              <a:rPr lang="en-US" sz="1800" dirty="0" smtClean="0"/>
              <a:t>October 2023 – Revised target for release of Final Rule</a:t>
            </a:r>
          </a:p>
          <a:p>
            <a:r>
              <a:rPr lang="en-US" sz="1800" dirty="0" smtClean="0"/>
              <a:t>April 19, 2024 – Final Rule Released by U.S. Department of Education</a:t>
            </a:r>
          </a:p>
          <a:p>
            <a:r>
              <a:rPr lang="en-US" sz="1800" dirty="0" smtClean="0"/>
              <a:t>April 29, 2024 – Attorney General </a:t>
            </a:r>
            <a:r>
              <a:rPr lang="en-US" sz="1800" dirty="0" err="1" smtClean="0"/>
              <a:t>Carr</a:t>
            </a:r>
            <a:r>
              <a:rPr lang="en-US" sz="1800" dirty="0" smtClean="0"/>
              <a:t> files suit to enjoin enforcement of Final Rule</a:t>
            </a:r>
          </a:p>
          <a:p>
            <a:r>
              <a:rPr lang="en-US" sz="1800" dirty="0" smtClean="0"/>
              <a:t>August 1, 2024 – Deadline for implementation of Final Rule by TCSG</a:t>
            </a:r>
            <a:endParaRPr lang="en-US" sz="1800" dirty="0"/>
          </a:p>
        </p:txBody>
      </p:sp>
    </p:spTree>
    <p:extLst>
      <p:ext uri="{BB962C8B-B14F-4D97-AF65-F5344CB8AC3E}">
        <p14:creationId xmlns:p14="http://schemas.microsoft.com/office/powerpoint/2010/main" val="40383728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Sky Is Not Falling</a:t>
            </a:r>
            <a:endParaRPr lang="en-US" dirty="0"/>
          </a:p>
        </p:txBody>
      </p:sp>
      <p:pic>
        <p:nvPicPr>
          <p:cNvPr id="4" name="object 9"/>
          <p:cNvPicPr>
            <a:picLocks noGrp="1"/>
          </p:cNvPicPr>
          <p:nvPr>
            <p:ph idx="1"/>
          </p:nvPr>
        </p:nvPicPr>
        <p:blipFill>
          <a:blip r:embed="rId2" cstate="print"/>
          <a:stretch>
            <a:fillRect/>
          </a:stretch>
        </p:blipFill>
        <p:spPr>
          <a:xfrm>
            <a:off x="685800" y="1200150"/>
            <a:ext cx="2921328" cy="3394075"/>
          </a:xfrm>
          <a:prstGeom prst="rect">
            <a:avLst/>
          </a:prstGeom>
        </p:spPr>
      </p:pic>
      <p:sp>
        <p:nvSpPr>
          <p:cNvPr id="5" name="TextBox 4"/>
          <p:cNvSpPr txBox="1"/>
          <p:nvPr/>
        </p:nvSpPr>
        <p:spPr>
          <a:xfrm>
            <a:off x="3810000" y="1276350"/>
            <a:ext cx="4876800" cy="1200329"/>
          </a:xfrm>
          <a:prstGeom prst="rect">
            <a:avLst/>
          </a:prstGeom>
          <a:noFill/>
        </p:spPr>
        <p:txBody>
          <a:bodyPr wrap="square" rtlCol="0">
            <a:spAutoFit/>
          </a:bodyPr>
          <a:lstStyle/>
          <a:p>
            <a:r>
              <a:rPr lang="en-US" sz="2400" b="1" u="sng" dirty="0" smtClean="0">
                <a:latin typeface="Century Gothic" panose="020B0502020202020204" pitchFamily="34" charset="0"/>
              </a:rPr>
              <a:t>The Final Rule Will Likely Be Issued in March for Implementation later in 2024!</a:t>
            </a:r>
            <a:endParaRPr lang="en-US" sz="2400" b="1" u="sng" dirty="0">
              <a:latin typeface="Century Gothic" panose="020B0502020202020204" pitchFamily="34" charset="0"/>
            </a:endParaRPr>
          </a:p>
        </p:txBody>
      </p:sp>
    </p:spTree>
    <p:extLst>
      <p:ext uri="{BB962C8B-B14F-4D97-AF65-F5344CB8AC3E}">
        <p14:creationId xmlns:p14="http://schemas.microsoft.com/office/powerpoint/2010/main" val="25788052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Title IX/Related Authority at a Glance</a:t>
            </a:r>
            <a:endParaRPr lang="en-US" dirty="0"/>
          </a:p>
        </p:txBody>
      </p:sp>
      <p:pic>
        <p:nvPicPr>
          <p:cNvPr id="6" name="Content Placeholder 5"/>
          <p:cNvPicPr>
            <a:picLocks noGrp="1" noChangeAspect="1"/>
          </p:cNvPicPr>
          <p:nvPr>
            <p:ph idx="1"/>
          </p:nvPr>
        </p:nvPicPr>
        <p:blipFill>
          <a:blip r:embed="rId2"/>
          <a:stretch>
            <a:fillRect/>
          </a:stretch>
        </p:blipFill>
        <p:spPr>
          <a:xfrm>
            <a:off x="1057351" y="1266366"/>
            <a:ext cx="7029297" cy="3261643"/>
          </a:xfrm>
          <a:prstGeom prst="rect">
            <a:avLst/>
          </a:prstGeom>
        </p:spPr>
      </p:pic>
    </p:spTree>
    <p:extLst>
      <p:ext uri="{BB962C8B-B14F-4D97-AF65-F5344CB8AC3E}">
        <p14:creationId xmlns:p14="http://schemas.microsoft.com/office/powerpoint/2010/main" val="36395428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Title IX Obligations:  A Diagram</a:t>
            </a:r>
            <a:endParaRPr lang="en-US" dirty="0"/>
          </a:p>
        </p:txBody>
      </p:sp>
      <p:pic>
        <p:nvPicPr>
          <p:cNvPr id="4" name="Content Placeholder 3"/>
          <p:cNvPicPr>
            <a:picLocks noGrp="1" noChangeAspect="1"/>
          </p:cNvPicPr>
          <p:nvPr>
            <p:ph idx="1"/>
          </p:nvPr>
        </p:nvPicPr>
        <p:blipFill>
          <a:blip r:embed="rId2"/>
          <a:stretch>
            <a:fillRect/>
          </a:stretch>
        </p:blipFill>
        <p:spPr>
          <a:xfrm>
            <a:off x="1447800" y="1200150"/>
            <a:ext cx="6096000" cy="3394075"/>
          </a:xfrm>
          <a:prstGeom prst="rect">
            <a:avLst/>
          </a:prstGeom>
        </p:spPr>
      </p:pic>
    </p:spTree>
    <p:extLst>
      <p:ext uri="{BB962C8B-B14F-4D97-AF65-F5344CB8AC3E}">
        <p14:creationId xmlns:p14="http://schemas.microsoft.com/office/powerpoint/2010/main" val="2692342479"/>
      </p:ext>
    </p:extLst>
  </p:cSld>
  <p:clrMapOvr>
    <a:masterClrMapping/>
  </p:clrMapOvr>
</p:sld>
</file>

<file path=ppt/theme/theme1.xml><?xml version="1.0" encoding="utf-8"?>
<a:theme xmlns:a="http://schemas.openxmlformats.org/drawingml/2006/main" name="2017 template TCSG v2 (00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2017 template TCSG v2 (002)" id="{F292A2D7-2D23-4639-8AE2-9D887A29A3E6}" vid="{06A68D2A-0ACB-48F5-AE40-CE6C3FE9911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TM03457496[[fn=Parallax]]</Template>
  <TotalTime>2477</TotalTime>
  <Words>1022</Words>
  <Application>Microsoft Office PowerPoint</Application>
  <PresentationFormat>On-screen Show (16:9)</PresentationFormat>
  <Paragraphs>136</Paragraphs>
  <Slides>23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Century Gothic</vt:lpstr>
      <vt:lpstr>2017 template TCSG v2 (002)</vt:lpstr>
      <vt:lpstr>Title IX Update (1.24.24)</vt:lpstr>
      <vt:lpstr>Title IX Statute</vt:lpstr>
      <vt:lpstr>Title IX Timeline </vt:lpstr>
      <vt:lpstr>Title IX Timeline (Cont’d)</vt:lpstr>
      <vt:lpstr>Title IX Timeline (Cont’d)</vt:lpstr>
      <vt:lpstr>Title IX Timeline (Cont’d)</vt:lpstr>
      <vt:lpstr>The Sky Is Not Falling</vt:lpstr>
      <vt:lpstr>Title IX/Related Authority at a Glance</vt:lpstr>
      <vt:lpstr>Title IX Obligations:  A Diagram</vt:lpstr>
      <vt:lpstr>Final Rule – Expanded Scope</vt:lpstr>
      <vt:lpstr>Final Rule – Who is Protected?</vt:lpstr>
      <vt:lpstr>Final Rule – What Conduct is Covered?</vt:lpstr>
      <vt:lpstr>Hostile Environment Harrassment</vt:lpstr>
      <vt:lpstr>Sexual Orientation and Gender Identity</vt:lpstr>
      <vt:lpstr>Pregnancy or Related Conditions</vt:lpstr>
      <vt:lpstr>Parental, Family, or Marital Status</vt:lpstr>
      <vt:lpstr>Expansion of Jurisdiction</vt:lpstr>
      <vt:lpstr>Procedural Obligations</vt:lpstr>
      <vt:lpstr>What’s the Same (Mostly)?</vt:lpstr>
      <vt:lpstr>What’s Different?</vt:lpstr>
      <vt:lpstr>Next Steps</vt:lpstr>
      <vt:lpstr>Additional Resources</vt:lpstr>
      <vt:lpstr>Questions?</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creator>Clay, Kyle</dc:creator>
  <cp:lastModifiedBy>McKoon, Josh</cp:lastModifiedBy>
  <cp:revision>162</cp:revision>
  <cp:lastPrinted>2020-10-21T18:55:43Z</cp:lastPrinted>
  <dcterms:created xsi:type="dcterms:W3CDTF">2017-05-24T19:03:28Z</dcterms:created>
  <dcterms:modified xsi:type="dcterms:W3CDTF">2024-06-13T19:22:11Z</dcterms:modified>
</cp:coreProperties>
</file>