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74" r:id="rId2"/>
    <p:sldId id="324" r:id="rId3"/>
    <p:sldId id="327" r:id="rId4"/>
    <p:sldId id="328" r:id="rId5"/>
    <p:sldId id="329" r:id="rId6"/>
    <p:sldId id="330" r:id="rId7"/>
    <p:sldId id="331" r:id="rId8"/>
    <p:sldId id="332" r:id="rId9"/>
    <p:sldId id="333" r:id="rId10"/>
    <p:sldId id="326" r:id="rId11"/>
  </p:sldIdLst>
  <p:sldSz cx="9144000" cy="5143500" type="screen16x9"/>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3950"/>
    <a:srgbClr val="49A942"/>
    <a:srgbClr val="8A7967"/>
    <a:srgbClr val="9F218B"/>
    <a:srgbClr val="F58220"/>
    <a:srgbClr val="E9E3DC"/>
    <a:srgbClr val="009DDC"/>
    <a:srgbClr val="D5E04E"/>
    <a:srgbClr val="F4F3AE"/>
    <a:srgbClr val="4900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94660"/>
  </p:normalViewPr>
  <p:slideViewPr>
    <p:cSldViewPr>
      <p:cViewPr varScale="1">
        <p:scale>
          <a:sx n="86" d="100"/>
          <a:sy n="86" d="100"/>
        </p:scale>
        <p:origin x="740" y="52"/>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67374" cy="470072"/>
          </a:xfrm>
          <a:prstGeom prst="rect">
            <a:avLst/>
          </a:prstGeom>
        </p:spPr>
        <p:txBody>
          <a:bodyPr vert="horz" lIns="92181" tIns="46090" rIns="92181" bIns="46090" rtlCol="0"/>
          <a:lstStyle>
            <a:lvl1pPr algn="l">
              <a:defRPr sz="1200"/>
            </a:lvl1pPr>
          </a:lstStyle>
          <a:p>
            <a:endParaRPr lang="en-US"/>
          </a:p>
        </p:txBody>
      </p:sp>
      <p:sp>
        <p:nvSpPr>
          <p:cNvPr id="3" name="Date Placeholder 2"/>
          <p:cNvSpPr>
            <a:spLocks noGrp="1"/>
          </p:cNvSpPr>
          <p:nvPr>
            <p:ph type="dt" sz="quarter" idx="1"/>
          </p:nvPr>
        </p:nvSpPr>
        <p:spPr>
          <a:xfrm>
            <a:off x="4008100" y="1"/>
            <a:ext cx="3067374" cy="470072"/>
          </a:xfrm>
          <a:prstGeom prst="rect">
            <a:avLst/>
          </a:prstGeom>
        </p:spPr>
        <p:txBody>
          <a:bodyPr vert="horz" lIns="92181" tIns="46090" rIns="92181" bIns="46090" rtlCol="0"/>
          <a:lstStyle>
            <a:lvl1pPr algn="r">
              <a:defRPr sz="1200"/>
            </a:lvl1pPr>
          </a:lstStyle>
          <a:p>
            <a:fld id="{B2B5D6C2-030E-49CB-9F9E-F06372D24522}" type="datetimeFigureOut">
              <a:rPr lang="en-US" smtClean="0"/>
              <a:t>7/27/2020</a:t>
            </a:fld>
            <a:endParaRPr lang="en-US"/>
          </a:p>
        </p:txBody>
      </p:sp>
      <p:sp>
        <p:nvSpPr>
          <p:cNvPr id="4" name="Footer Placeholder 3"/>
          <p:cNvSpPr>
            <a:spLocks noGrp="1"/>
          </p:cNvSpPr>
          <p:nvPr>
            <p:ph type="ftr" sz="quarter" idx="2"/>
          </p:nvPr>
        </p:nvSpPr>
        <p:spPr>
          <a:xfrm>
            <a:off x="0" y="8893003"/>
            <a:ext cx="3067374" cy="470072"/>
          </a:xfrm>
          <a:prstGeom prst="rect">
            <a:avLst/>
          </a:prstGeom>
        </p:spPr>
        <p:txBody>
          <a:bodyPr vert="horz" lIns="92181" tIns="46090" rIns="92181" bIns="46090" rtlCol="0" anchor="b"/>
          <a:lstStyle>
            <a:lvl1pPr algn="l">
              <a:defRPr sz="1200"/>
            </a:lvl1pPr>
          </a:lstStyle>
          <a:p>
            <a:endParaRPr lang="en-US"/>
          </a:p>
        </p:txBody>
      </p:sp>
      <p:sp>
        <p:nvSpPr>
          <p:cNvPr id="5" name="Slide Number Placeholder 4"/>
          <p:cNvSpPr>
            <a:spLocks noGrp="1"/>
          </p:cNvSpPr>
          <p:nvPr>
            <p:ph type="sldNum" sz="quarter" idx="3"/>
          </p:nvPr>
        </p:nvSpPr>
        <p:spPr>
          <a:xfrm>
            <a:off x="4008100" y="8893003"/>
            <a:ext cx="3067374" cy="470072"/>
          </a:xfrm>
          <a:prstGeom prst="rect">
            <a:avLst/>
          </a:prstGeom>
        </p:spPr>
        <p:txBody>
          <a:bodyPr vert="horz" lIns="92181" tIns="46090" rIns="92181" bIns="46090" rtlCol="0" anchor="b"/>
          <a:lstStyle>
            <a:lvl1pPr algn="r">
              <a:defRPr sz="1200"/>
            </a:lvl1pPr>
          </a:lstStyle>
          <a:p>
            <a:fld id="{31AE2783-9400-4006-AE8D-B558BBA31D3B}" type="slidenum">
              <a:rPr lang="en-US" smtClean="0"/>
              <a:t>‹#›</a:t>
            </a:fld>
            <a:endParaRPr lang="en-US"/>
          </a:p>
        </p:txBody>
      </p:sp>
    </p:spTree>
    <p:extLst>
      <p:ext uri="{BB962C8B-B14F-4D97-AF65-F5344CB8AC3E}">
        <p14:creationId xmlns:p14="http://schemas.microsoft.com/office/powerpoint/2010/main" val="35035351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2" tIns="46966" rIns="93932" bIns="46966"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2" tIns="46966" rIns="93932" bIns="46966" rtlCol="0"/>
          <a:lstStyle>
            <a:lvl1pPr algn="r">
              <a:defRPr sz="1200"/>
            </a:lvl1pPr>
          </a:lstStyle>
          <a:p>
            <a:fld id="{3CFDB614-0F58-445A-9124-7B122F212262}" type="datetimeFigureOut">
              <a:rPr lang="en-US" smtClean="0"/>
              <a:t>7/27/2020</a:t>
            </a:fld>
            <a:endParaRPr lang="en-US"/>
          </a:p>
        </p:txBody>
      </p:sp>
      <p:sp>
        <p:nvSpPr>
          <p:cNvPr id="4" name="Slide Image Placeholder 3"/>
          <p:cNvSpPr>
            <a:spLocks noGrp="1" noRot="1" noChangeAspect="1"/>
          </p:cNvSpPr>
          <p:nvPr>
            <p:ph type="sldImg" idx="2"/>
          </p:nvPr>
        </p:nvSpPr>
        <p:spPr>
          <a:xfrm>
            <a:off x="417513" y="701675"/>
            <a:ext cx="6242050" cy="3511550"/>
          </a:xfrm>
          <a:prstGeom prst="rect">
            <a:avLst/>
          </a:prstGeom>
          <a:noFill/>
          <a:ln w="12700">
            <a:solidFill>
              <a:prstClr val="black"/>
            </a:solidFill>
          </a:ln>
        </p:spPr>
        <p:txBody>
          <a:bodyPr vert="horz" lIns="93932" tIns="46966" rIns="93932" bIns="46966"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2" tIns="46966" rIns="93932" bIns="4696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7"/>
            <a:ext cx="3066733" cy="468154"/>
          </a:xfrm>
          <a:prstGeom prst="rect">
            <a:avLst/>
          </a:prstGeom>
        </p:spPr>
        <p:txBody>
          <a:bodyPr vert="horz" lIns="93932" tIns="46966" rIns="93932" bIns="46966"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7"/>
            <a:ext cx="3066733" cy="468154"/>
          </a:xfrm>
          <a:prstGeom prst="rect">
            <a:avLst/>
          </a:prstGeom>
        </p:spPr>
        <p:txBody>
          <a:bodyPr vert="horz" lIns="93932" tIns="46966" rIns="93932" bIns="46966" rtlCol="0" anchor="b"/>
          <a:lstStyle>
            <a:lvl1pPr algn="r">
              <a:defRPr sz="1200"/>
            </a:lvl1pPr>
          </a:lstStyle>
          <a:p>
            <a:fld id="{794DB56A-9CD2-4395-BA70-A3162FBE7586}" type="slidenum">
              <a:rPr lang="en-US" smtClean="0"/>
              <a:t>‹#›</a:t>
            </a:fld>
            <a:endParaRPr lang="en-US"/>
          </a:p>
        </p:txBody>
      </p:sp>
    </p:spTree>
    <p:extLst>
      <p:ext uri="{BB962C8B-B14F-4D97-AF65-F5344CB8AC3E}">
        <p14:creationId xmlns:p14="http://schemas.microsoft.com/office/powerpoint/2010/main" val="3702267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E965B1-854F-4709-B904-53D2852F1600}" type="slidenum">
              <a:rPr lang="en-US" smtClean="0"/>
              <a:t>1</a:t>
            </a:fld>
            <a:endParaRPr lang="en-US"/>
          </a:p>
        </p:txBody>
      </p:sp>
    </p:spTree>
    <p:extLst>
      <p:ext uri="{BB962C8B-B14F-4D97-AF65-F5344CB8AC3E}">
        <p14:creationId xmlns:p14="http://schemas.microsoft.com/office/powerpoint/2010/main" val="832773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94DB56A-9CD2-4395-BA70-A3162FBE7586}" type="slidenum">
              <a:rPr lang="en-US" smtClean="0"/>
              <a:t>2</a:t>
            </a:fld>
            <a:endParaRPr lang="en-US"/>
          </a:p>
        </p:txBody>
      </p:sp>
    </p:spTree>
    <p:extLst>
      <p:ext uri="{BB962C8B-B14F-4D97-AF65-F5344CB8AC3E}">
        <p14:creationId xmlns:p14="http://schemas.microsoft.com/office/powerpoint/2010/main" val="3037819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E965B1-854F-4709-B904-53D2852F1600}" type="slidenum">
              <a:rPr lang="en-US" smtClean="0"/>
              <a:t>10</a:t>
            </a:fld>
            <a:endParaRPr lang="en-US"/>
          </a:p>
        </p:txBody>
      </p:sp>
    </p:spTree>
    <p:extLst>
      <p:ext uri="{BB962C8B-B14F-4D97-AF65-F5344CB8AC3E}">
        <p14:creationId xmlns:p14="http://schemas.microsoft.com/office/powerpoint/2010/main" val="6122716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91000" y="2574131"/>
            <a:ext cx="4267200" cy="1102519"/>
          </a:xfrm>
        </p:spPr>
        <p:txBody>
          <a:bodyPr>
            <a:normAutofit/>
          </a:bodyPr>
          <a:lstStyle>
            <a:lvl1pPr algn="l">
              <a:defRPr sz="3200">
                <a:solidFill>
                  <a:srgbClr val="023950"/>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191000" y="3600450"/>
            <a:ext cx="3581400" cy="876300"/>
          </a:xfrm>
        </p:spPr>
        <p:txBody>
          <a:bodyPr>
            <a:normAutofit/>
          </a:bodyPr>
          <a:lstStyle>
            <a:lvl1pPr marL="0" indent="0" algn="l">
              <a:buNone/>
              <a:defRPr sz="2400">
                <a:solidFill>
                  <a:schemeClr val="accent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1C74D90-8036-48C8-8766-3BE2FBCFCF7F}" type="datetimeFigureOut">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2EC494-ED3A-4467-B3A1-0273349145BF}" type="slidenum">
              <a:rPr lang="en-US" smtClean="0"/>
              <a:t>‹#›</a:t>
            </a:fld>
            <a:endParaRPr lang="en-US"/>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666750"/>
            <a:ext cx="6583680" cy="1767840"/>
          </a:xfrm>
          <a:prstGeom prst="rect">
            <a:avLst/>
          </a:prstGeom>
        </p:spPr>
      </p:pic>
      <p:cxnSp>
        <p:nvCxnSpPr>
          <p:cNvPr id="15" name="Straight Connector 14"/>
          <p:cNvCxnSpPr/>
          <p:nvPr userDrawn="1"/>
        </p:nvCxnSpPr>
        <p:spPr>
          <a:xfrm>
            <a:off x="2895600" y="2266950"/>
            <a:ext cx="51816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132776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74D90-8036-48C8-8766-3BE2FBCFCF7F}" type="datetimeFigureOut">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2EC494-ED3A-4467-B3A1-0273349145BF}"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8" name="Straight Connector 7"/>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915163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74D90-8036-48C8-8766-3BE2FBCFCF7F}" type="datetimeFigureOut">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2EC494-ED3A-4467-B3A1-0273349145BF}"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8" name="Straight Connector 7"/>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79316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C74D90-8036-48C8-8766-3BE2FBCFCF7F}" type="datetimeFigureOut">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2EC494-ED3A-4467-B3A1-0273349145BF}"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8" name="Straight Connector 7"/>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209685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1C74D90-8036-48C8-8766-3BE2FBCFCF7F}" type="datetimeFigureOut">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2EC494-ED3A-4467-B3A1-0273349145BF}" type="slidenum">
              <a:rPr lang="en-US" smtClean="0"/>
              <a:t>‹#›</a:t>
            </a:fld>
            <a:endParaRPr lang="en-US"/>
          </a:p>
        </p:txBody>
      </p:sp>
      <p:sp>
        <p:nvSpPr>
          <p:cNvPr id="9" name="Title 1"/>
          <p:cNvSpPr>
            <a:spLocks noGrp="1"/>
          </p:cNvSpPr>
          <p:nvPr>
            <p:ph type="ctrTitle"/>
          </p:nvPr>
        </p:nvSpPr>
        <p:spPr>
          <a:xfrm>
            <a:off x="4191000" y="2917031"/>
            <a:ext cx="4267200" cy="1102519"/>
          </a:xfrm>
        </p:spPr>
        <p:txBody>
          <a:bodyPr>
            <a:normAutofit/>
          </a:bodyPr>
          <a:lstStyle>
            <a:lvl1pPr algn="l">
              <a:defRPr sz="3200"/>
            </a:lvl1pPr>
          </a:lstStyle>
          <a:p>
            <a:r>
              <a:rPr lang="en-US" smtClean="0"/>
              <a:t>Click to edit Master title style</a:t>
            </a:r>
            <a:endParaRPr lang="en-US" dirty="0"/>
          </a:p>
        </p:txBody>
      </p:sp>
      <p:sp>
        <p:nvSpPr>
          <p:cNvPr id="10" name="Subtitle 2"/>
          <p:cNvSpPr>
            <a:spLocks noGrp="1"/>
          </p:cNvSpPr>
          <p:nvPr>
            <p:ph type="subTitle" idx="1"/>
          </p:nvPr>
        </p:nvSpPr>
        <p:spPr>
          <a:xfrm>
            <a:off x="4191000" y="3943350"/>
            <a:ext cx="3581400" cy="876300"/>
          </a:xfrm>
        </p:spPr>
        <p:txBody>
          <a:bodyPr>
            <a:normAutofit/>
          </a:bodyPr>
          <a:lstStyle>
            <a:lvl1pPr marL="0" indent="0" algn="l">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666750"/>
            <a:ext cx="6583680" cy="1767840"/>
          </a:xfrm>
          <a:prstGeom prst="rect">
            <a:avLst/>
          </a:prstGeom>
        </p:spPr>
      </p:pic>
    </p:spTree>
    <p:extLst>
      <p:ext uri="{BB962C8B-B14F-4D97-AF65-F5344CB8AC3E}">
        <p14:creationId xmlns:p14="http://schemas.microsoft.com/office/powerpoint/2010/main" val="306632556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C74D90-8036-48C8-8766-3BE2FBCFCF7F}" type="datetimeFigureOut">
              <a:rPr lang="en-US" smtClean="0"/>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2EC494-ED3A-4467-B3A1-0273349145BF}"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9" name="Straight Connector 8"/>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200283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C74D90-8036-48C8-8766-3BE2FBCFCF7F}" type="datetimeFigureOut">
              <a:rPr lang="en-US" smtClean="0"/>
              <a:t>7/27/2020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2EC494-ED3A-4467-B3A1-0273349145BF}"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11" name="Straight Connector 10"/>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361493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C74D90-8036-48C8-8766-3BE2FBCFCF7F}" type="datetimeFigureOut">
              <a:rPr lang="en-US" smtClean="0"/>
              <a:t>7/27/2020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2EC494-ED3A-4467-B3A1-0273349145BF}" type="slidenum">
              <a:rPr lang="en-US" smtClean="0"/>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7" name="Straight Connector 6"/>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049299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C74D90-8036-48C8-8766-3BE2FBCFCF7F}" type="datetimeFigureOut">
              <a:rPr lang="en-US" smtClean="0"/>
              <a:t>7/27/2020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2EC494-ED3A-4467-B3A1-0273349145BF}" type="slidenum">
              <a:rPr lang="en-US" smtClean="0"/>
              <a:t>‹#›</a:t>
            </a:fld>
            <a:endParaRPr 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6" name="Straight Connector 5"/>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78455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C74D90-8036-48C8-8766-3BE2FBCFCF7F}" type="datetimeFigureOut">
              <a:rPr lang="en-US" smtClean="0"/>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2EC494-ED3A-4467-B3A1-0273349145BF}"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9" name="Straight Connector 8"/>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031697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C74D90-8036-48C8-8766-3BE2FBCFCF7F}" type="datetimeFigureOut">
              <a:rPr lang="en-US" smtClean="0"/>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2EC494-ED3A-4467-B3A1-0273349145BF}"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9" name="Straight Connector 8"/>
          <p:cNvCxnSpPr/>
          <p:nvPr userDrawn="1"/>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390066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1C74D90-8036-48C8-8766-3BE2FBCFCF7F}" type="datetimeFigureOut">
              <a:rPr lang="en-US" smtClean="0"/>
              <a:t>7/27/2020</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32EC494-ED3A-4467-B3A1-0273349145BF}" type="slidenum">
              <a:rPr lang="en-US" smtClean="0"/>
              <a:t>‹#›</a:t>
            </a:fld>
            <a:endParaRPr lang="en-US"/>
          </a:p>
        </p:txBody>
      </p:sp>
      <p:pic>
        <p:nvPicPr>
          <p:cNvPr id="12" name="Picture 1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7467600" y="4629150"/>
            <a:ext cx="1478280" cy="396946"/>
          </a:xfrm>
          <a:prstGeom prst="rect">
            <a:avLst/>
          </a:prstGeom>
        </p:spPr>
      </p:pic>
      <p:cxnSp>
        <p:nvCxnSpPr>
          <p:cNvPr id="13" name="Straight Connector 12"/>
          <p:cNvCxnSpPr/>
          <p:nvPr/>
        </p:nvCxnSpPr>
        <p:spPr>
          <a:xfrm>
            <a:off x="228600" y="4933950"/>
            <a:ext cx="7162800" cy="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8945880" y="285750"/>
            <a:ext cx="0" cy="4343400"/>
          </a:xfrm>
          <a:prstGeom prst="line">
            <a:avLst/>
          </a:prstGeom>
          <a:ln>
            <a:solidFill>
              <a:srgbClr val="0239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1263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spcBef>
          <a:spcPct val="0"/>
        </a:spcBef>
        <a:buNone/>
        <a:defRPr sz="3600" u="none" kern="1200">
          <a:solidFill>
            <a:srgbClr val="023950"/>
          </a:solidFill>
          <a:latin typeface="Century Gothic" panose="020B0502020202020204"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023950"/>
          </a:solidFill>
          <a:latin typeface="Century Gothic" panose="020B0502020202020204"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rgbClr val="023950"/>
          </a:solidFill>
          <a:latin typeface="Century Gothic" panose="020B05020202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rgbClr val="023950"/>
          </a:solidFill>
          <a:latin typeface="Century Gothic" panose="020B05020202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rgbClr val="023950"/>
          </a:solidFill>
          <a:latin typeface="Century Gothic" panose="020B05020202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rgbClr val="023950"/>
          </a:solidFill>
          <a:latin typeface="Century Gothic" panose="020B0502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91000" y="2724150"/>
            <a:ext cx="4267200" cy="1524000"/>
          </a:xfrm>
        </p:spPr>
        <p:txBody>
          <a:bodyPr>
            <a:noAutofit/>
          </a:bodyPr>
          <a:lstStyle/>
          <a:p>
            <a:r>
              <a:rPr lang="en-US" sz="2400" dirty="0" smtClean="0">
                <a:latin typeface="Garamond" panose="02020404030301010803" pitchFamily="18" charset="0"/>
              </a:rPr>
              <a:t>Title IX Changes</a:t>
            </a:r>
            <a:br>
              <a:rPr lang="en-US" sz="2400" dirty="0" smtClean="0">
                <a:latin typeface="Garamond" panose="02020404030301010803" pitchFamily="18" charset="0"/>
              </a:rPr>
            </a:br>
            <a:r>
              <a:rPr lang="en-US" sz="2400" dirty="0" smtClean="0">
                <a:latin typeface="Garamond" panose="02020404030301010803" pitchFamily="18" charset="0"/>
              </a:rPr>
              <a:t/>
            </a:r>
            <a:br>
              <a:rPr lang="en-US" sz="2400" dirty="0" smtClean="0">
                <a:latin typeface="Garamond" panose="02020404030301010803" pitchFamily="18" charset="0"/>
              </a:rPr>
            </a:br>
            <a:r>
              <a:rPr lang="en-US" sz="1800" dirty="0" smtClean="0">
                <a:latin typeface="Garamond" panose="02020404030301010803" pitchFamily="18" charset="0"/>
              </a:rPr>
              <a:t>Josh McKoon</a:t>
            </a:r>
            <a:br>
              <a:rPr lang="en-US" sz="1800" dirty="0" smtClean="0">
                <a:latin typeface="Garamond" panose="02020404030301010803" pitchFamily="18" charset="0"/>
              </a:rPr>
            </a:br>
            <a:r>
              <a:rPr lang="en-US" sz="1800" dirty="0" smtClean="0">
                <a:latin typeface="Garamond" panose="02020404030301010803" pitchFamily="18" charset="0"/>
              </a:rPr>
              <a:t>General Counsel</a:t>
            </a:r>
            <a:endParaRPr lang="en-US" sz="2400" dirty="0">
              <a:latin typeface="Garamond" panose="02020404030301010803" pitchFamily="18" charset="0"/>
            </a:endParaRPr>
          </a:p>
        </p:txBody>
      </p:sp>
    </p:spTree>
    <p:extLst>
      <p:ext uri="{BB962C8B-B14F-4D97-AF65-F5344CB8AC3E}">
        <p14:creationId xmlns:p14="http://schemas.microsoft.com/office/powerpoint/2010/main" val="17599904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Garamond" panose="02020404030301010803" pitchFamily="18" charset="0"/>
              </a:rPr>
              <a:t>Questions?</a:t>
            </a:r>
            <a:endParaRPr lang="en-US" dirty="0">
              <a:latin typeface="Garamond" panose="02020404030301010803" pitchFamily="18" charset="0"/>
            </a:endParaRPr>
          </a:p>
        </p:txBody>
      </p:sp>
      <p:pic>
        <p:nvPicPr>
          <p:cNvPr id="4101" name="Picture 5" descr="C:\Users\kellis\AppData\Local\Microsoft\Windows\Temporary Internet Files\Content.IE5\PWIWWM46\3questions[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4875" y="1353312"/>
            <a:ext cx="3708806" cy="26554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68400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u="sng" dirty="0" smtClean="0">
                <a:latin typeface="Garamond" panose="02020404030301010803" pitchFamily="18" charset="0"/>
              </a:rPr>
              <a:t>Title IX Changes</a:t>
            </a:r>
            <a:endParaRPr lang="en-US" u="sng" dirty="0">
              <a:latin typeface="Garamond" panose="02020404030301010803" pitchFamily="18"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Garamond" panose="02020404030301010803" pitchFamily="18" charset="0"/>
              </a:rPr>
              <a:t>On May 6, 2020, the U.S. Department of Education released Title IX rules on sexual harassment.</a:t>
            </a:r>
          </a:p>
          <a:p>
            <a:r>
              <a:rPr lang="en-US" dirty="0" smtClean="0">
                <a:latin typeface="Garamond" panose="02020404030301010803" pitchFamily="18" charset="0"/>
              </a:rPr>
              <a:t>This represents the first full rulemaking on a major Title IX issue since 1975 and the only one dedicated to sexual harassment.</a:t>
            </a:r>
          </a:p>
          <a:p>
            <a:r>
              <a:rPr lang="en-US" dirty="0" smtClean="0">
                <a:latin typeface="Garamond" panose="02020404030301010803" pitchFamily="18" charset="0"/>
              </a:rPr>
              <a:t>This presentation will briefly cover the most significant changes reflected in the new rules.</a:t>
            </a:r>
          </a:p>
        </p:txBody>
      </p:sp>
    </p:spTree>
    <p:extLst>
      <p:ext uri="{BB962C8B-B14F-4D97-AF65-F5344CB8AC3E}">
        <p14:creationId xmlns:p14="http://schemas.microsoft.com/office/powerpoint/2010/main" val="319933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latin typeface="Garamond" panose="02020404030301010803" pitchFamily="18" charset="0"/>
              </a:rPr>
              <a:t>Live Hearings and Cross Examination</a:t>
            </a:r>
            <a:endParaRPr lang="en-US" u="sng" dirty="0">
              <a:latin typeface="Garamond" panose="02020404030301010803" pitchFamily="18" charset="0"/>
            </a:endParaRPr>
          </a:p>
        </p:txBody>
      </p:sp>
      <p:sp>
        <p:nvSpPr>
          <p:cNvPr id="3" name="Content Placeholder 2"/>
          <p:cNvSpPr>
            <a:spLocks noGrp="1"/>
          </p:cNvSpPr>
          <p:nvPr>
            <p:ph idx="1"/>
          </p:nvPr>
        </p:nvSpPr>
        <p:spPr/>
        <p:txBody>
          <a:bodyPr>
            <a:normAutofit fontScale="70000" lnSpcReduction="20000"/>
          </a:bodyPr>
          <a:lstStyle/>
          <a:p>
            <a:r>
              <a:rPr lang="en-US" dirty="0" smtClean="0">
                <a:latin typeface="Garamond" panose="02020404030301010803" pitchFamily="18" charset="0"/>
              </a:rPr>
              <a:t>Under the new rules, postsecondary institutions must hold live disciplinary hearings in sexual misconduct cases and allow cross-examination of witnesses.</a:t>
            </a:r>
          </a:p>
          <a:p>
            <a:r>
              <a:rPr lang="en-US" dirty="0" smtClean="0">
                <a:latin typeface="Garamond" panose="02020404030301010803" pitchFamily="18" charset="0"/>
              </a:rPr>
              <a:t>These hearings are quasi-judicial proceedings with certain due process guarantees similar to a criminal trial.</a:t>
            </a:r>
          </a:p>
          <a:p>
            <a:r>
              <a:rPr lang="en-US" dirty="0" smtClean="0">
                <a:latin typeface="Garamond" panose="02020404030301010803" pitchFamily="18" charset="0"/>
              </a:rPr>
              <a:t>Additionally, this process eliminates the “single investigator” model insofar as “no decision-maker be the same person who serves as the Title IX Coordinator or investigator” (1247).</a:t>
            </a:r>
          </a:p>
          <a:p>
            <a:r>
              <a:rPr lang="en-US" dirty="0" smtClean="0">
                <a:latin typeface="Garamond" panose="02020404030301010803" pitchFamily="18" charset="0"/>
              </a:rPr>
              <a:t>Decision-makers must not only review the record created by investigators, but also hear live testimony from the witnesses upon whom investigators have relied.</a:t>
            </a:r>
            <a:endParaRPr lang="en-US" dirty="0">
              <a:latin typeface="Garamond" panose="02020404030301010803" pitchFamily="18" charset="0"/>
            </a:endParaRPr>
          </a:p>
        </p:txBody>
      </p:sp>
    </p:spTree>
    <p:extLst>
      <p:ext uri="{BB962C8B-B14F-4D97-AF65-F5344CB8AC3E}">
        <p14:creationId xmlns:p14="http://schemas.microsoft.com/office/powerpoint/2010/main" val="4058300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u="sng" dirty="0" smtClean="0">
                <a:latin typeface="Garamond" panose="02020404030301010803" pitchFamily="18" charset="0"/>
              </a:rPr>
              <a:t>Live Hearings and Cross Examination (Cont’d)</a:t>
            </a:r>
            <a:endParaRPr lang="en-US" u="sng" dirty="0">
              <a:latin typeface="Garamond" panose="02020404030301010803" pitchFamily="18" charset="0"/>
            </a:endParaRPr>
          </a:p>
        </p:txBody>
      </p:sp>
      <p:sp>
        <p:nvSpPr>
          <p:cNvPr id="3" name="Content Placeholder 2"/>
          <p:cNvSpPr>
            <a:spLocks noGrp="1"/>
          </p:cNvSpPr>
          <p:nvPr>
            <p:ph idx="1"/>
          </p:nvPr>
        </p:nvSpPr>
        <p:spPr/>
        <p:txBody>
          <a:bodyPr>
            <a:normAutofit fontScale="55000" lnSpcReduction="20000"/>
          </a:bodyPr>
          <a:lstStyle/>
          <a:p>
            <a:r>
              <a:rPr lang="en-US" dirty="0" smtClean="0">
                <a:latin typeface="Garamond" panose="02020404030301010803" pitchFamily="18" charset="0"/>
              </a:rPr>
              <a:t>Witnesses relied upon by investigators who refuse to submit to cross-examination by the advisors appointed to represent the complainant and respondent cannot be given any evidentiary weight by the decision-maker.</a:t>
            </a:r>
          </a:p>
          <a:p>
            <a:r>
              <a:rPr lang="en-US" dirty="0" smtClean="0">
                <a:latin typeface="Garamond" panose="02020404030301010803" pitchFamily="18" charset="0"/>
              </a:rPr>
              <a:t>These advisors can be but are not required to be attorneys.</a:t>
            </a:r>
          </a:p>
          <a:p>
            <a:r>
              <a:rPr lang="en-US" dirty="0" smtClean="0">
                <a:latin typeface="Garamond" panose="02020404030301010803" pitchFamily="18" charset="0"/>
              </a:rPr>
              <a:t>Postsecondary institutions must make advisors available when a party is unable to obtain an advisor on their own.</a:t>
            </a:r>
          </a:p>
          <a:p>
            <a:r>
              <a:rPr lang="en-US" dirty="0" smtClean="0">
                <a:latin typeface="Garamond" panose="02020404030301010803" pitchFamily="18" charset="0"/>
              </a:rPr>
              <a:t>Either party may request cross-examination be conducted remotely, and the prior sexual behavior of either party is largely off limits from cross-examination.</a:t>
            </a:r>
          </a:p>
          <a:p>
            <a:r>
              <a:rPr lang="en-US" dirty="0" smtClean="0">
                <a:latin typeface="Garamond" panose="02020404030301010803" pitchFamily="18" charset="0"/>
              </a:rPr>
              <a:t>Respondents are now presumed innocent until proven guilty and the evidentiary standard set must be either preponderance of the evidence or clear and convincing evidence.  Whatever standard is chosen must be applied in all sexual harassment cases. </a:t>
            </a:r>
            <a:endParaRPr lang="en-US" dirty="0">
              <a:latin typeface="Garamond" panose="02020404030301010803" pitchFamily="18" charset="0"/>
            </a:endParaRPr>
          </a:p>
        </p:txBody>
      </p:sp>
    </p:spTree>
    <p:extLst>
      <p:ext uri="{BB962C8B-B14F-4D97-AF65-F5344CB8AC3E}">
        <p14:creationId xmlns:p14="http://schemas.microsoft.com/office/powerpoint/2010/main" val="3969906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dirty="0" smtClean="0">
                <a:latin typeface="Garamond" panose="02020404030301010803" pitchFamily="18" charset="0"/>
              </a:rPr>
              <a:t>Other Due Process Requirements</a:t>
            </a:r>
            <a:endParaRPr lang="en-US" sz="2800" u="sng" dirty="0">
              <a:latin typeface="Garamond" panose="02020404030301010803" pitchFamily="18" charset="0"/>
            </a:endParaRPr>
          </a:p>
        </p:txBody>
      </p:sp>
      <p:sp>
        <p:nvSpPr>
          <p:cNvPr id="3" name="Content Placeholder 2"/>
          <p:cNvSpPr>
            <a:spLocks noGrp="1"/>
          </p:cNvSpPr>
          <p:nvPr>
            <p:ph idx="1"/>
          </p:nvPr>
        </p:nvSpPr>
        <p:spPr/>
        <p:txBody>
          <a:bodyPr>
            <a:normAutofit fontScale="62500" lnSpcReduction="20000"/>
          </a:bodyPr>
          <a:lstStyle/>
          <a:p>
            <a:r>
              <a:rPr lang="en-US" dirty="0" smtClean="0">
                <a:latin typeface="Garamond" panose="02020404030301010803" pitchFamily="18" charset="0"/>
              </a:rPr>
              <a:t>All sexual harassment rules and training must be “gender neutral” and free of any “sex bias” or “sex stereotyping.”  Investigators and decision-makers are prohibited from “drawing conclusions about credibility based on a party’s status” (809).</a:t>
            </a:r>
          </a:p>
          <a:p>
            <a:r>
              <a:rPr lang="en-US" dirty="0" smtClean="0">
                <a:latin typeface="Garamond" panose="02020404030301010803" pitchFamily="18" charset="0"/>
              </a:rPr>
              <a:t>When an investigation begins, the parties must be given a written explanation of the allegations with “sufficient details known at the time and with sufficient time to prepare a response before any initial interview.”  </a:t>
            </a:r>
          </a:p>
          <a:p>
            <a:r>
              <a:rPr lang="en-US" dirty="0" smtClean="0">
                <a:latin typeface="Garamond" panose="02020404030301010803" pitchFamily="18" charset="0"/>
              </a:rPr>
              <a:t>At least ten (10) days before the hearing, both parties must receive a written report that fairly summarizes the relevant evidence.  At the conclusion of the hearing, the decision-makers must provide a statement of and rationale for the result as to each allegation.  Either party may appeal that decision.</a:t>
            </a:r>
          </a:p>
          <a:p>
            <a:pPr lvl="1"/>
            <a:endParaRPr lang="en-US" dirty="0" smtClean="0"/>
          </a:p>
        </p:txBody>
      </p:sp>
    </p:spTree>
    <p:extLst>
      <p:ext uri="{BB962C8B-B14F-4D97-AF65-F5344CB8AC3E}">
        <p14:creationId xmlns:p14="http://schemas.microsoft.com/office/powerpoint/2010/main" val="2320170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Garamond" panose="02020404030301010803" pitchFamily="18" charset="0"/>
              </a:rPr>
              <a:t>Defining Sexual Harassment Under Title IX</a:t>
            </a:r>
            <a:endParaRPr lang="en-US" u="sng" dirty="0">
              <a:latin typeface="Garamond" panose="02020404030301010803" pitchFamily="18" charset="0"/>
            </a:endParaRPr>
          </a:p>
        </p:txBody>
      </p:sp>
      <p:sp>
        <p:nvSpPr>
          <p:cNvPr id="3" name="Content Placeholder 2"/>
          <p:cNvSpPr>
            <a:spLocks noGrp="1"/>
          </p:cNvSpPr>
          <p:nvPr>
            <p:ph idx="1"/>
          </p:nvPr>
        </p:nvSpPr>
        <p:spPr/>
        <p:txBody>
          <a:bodyPr>
            <a:normAutofit fontScale="62500" lnSpcReduction="20000"/>
          </a:bodyPr>
          <a:lstStyle/>
          <a:p>
            <a:r>
              <a:rPr lang="en-US" dirty="0">
                <a:latin typeface="Garamond" panose="02020404030301010803" pitchFamily="18" charset="0"/>
              </a:rPr>
              <a:t>First, any form of </a:t>
            </a:r>
            <a:r>
              <a:rPr lang="en-US" i="1" dirty="0">
                <a:latin typeface="Garamond" panose="02020404030301010803" pitchFamily="18" charset="0"/>
              </a:rPr>
              <a:t>quid pro quo</a:t>
            </a:r>
            <a:r>
              <a:rPr lang="en-US" dirty="0">
                <a:latin typeface="Garamond" panose="02020404030301010803" pitchFamily="18" charset="0"/>
              </a:rPr>
              <a:t> harassment—that is, conditioning any educational opportunity or benefit on the granting of sexual favors—constitutes a </a:t>
            </a:r>
            <a:r>
              <a:rPr lang="en-US" i="1" dirty="0">
                <a:latin typeface="Garamond" panose="02020404030301010803" pitchFamily="18" charset="0"/>
              </a:rPr>
              <a:t>per se</a:t>
            </a:r>
            <a:r>
              <a:rPr lang="en-US" dirty="0">
                <a:latin typeface="Garamond" panose="02020404030301010803" pitchFamily="18" charset="0"/>
              </a:rPr>
              <a:t> violation of Title IX, regardless of its severity or pervasiveness. </a:t>
            </a:r>
            <a:r>
              <a:rPr lang="en-US" i="1" dirty="0">
                <a:latin typeface="Garamond" panose="02020404030301010803" pitchFamily="18" charset="0"/>
              </a:rPr>
              <a:t>Quid pro quo</a:t>
            </a:r>
            <a:r>
              <a:rPr lang="en-US" dirty="0">
                <a:latin typeface="Garamond" panose="02020404030301010803" pitchFamily="18" charset="0"/>
              </a:rPr>
              <a:t> harassment constitutes </a:t>
            </a:r>
            <a:r>
              <a:rPr lang="en-US" i="1" dirty="0">
                <a:latin typeface="Garamond" panose="02020404030301010803" pitchFamily="18" charset="0"/>
              </a:rPr>
              <a:t>conduct</a:t>
            </a:r>
            <a:r>
              <a:rPr lang="en-US" dirty="0">
                <a:latin typeface="Garamond" panose="02020404030301010803" pitchFamily="18" charset="0"/>
              </a:rPr>
              <a:t> without any constitutional protection</a:t>
            </a:r>
            <a:r>
              <a:rPr lang="en-US" dirty="0" smtClean="0">
                <a:latin typeface="Garamond" panose="02020404030301010803" pitchFamily="18" charset="0"/>
              </a:rPr>
              <a:t>.</a:t>
            </a:r>
          </a:p>
          <a:p>
            <a:r>
              <a:rPr lang="en-US" dirty="0">
                <a:latin typeface="Garamond" panose="02020404030301010803" pitchFamily="18" charset="0"/>
              </a:rPr>
              <a:t>Second, the final version of the regulations added the proviso that any form of sexual assault, dating violence, domestic violence, or stalking as defined by the </a:t>
            </a:r>
            <a:r>
              <a:rPr lang="en-US" dirty="0" err="1">
                <a:latin typeface="Garamond" panose="02020404030301010803" pitchFamily="18" charset="0"/>
              </a:rPr>
              <a:t>Clery</a:t>
            </a:r>
            <a:r>
              <a:rPr lang="en-US" dirty="0">
                <a:latin typeface="Garamond" panose="02020404030301010803" pitchFamily="18" charset="0"/>
              </a:rPr>
              <a:t> Act constitutes sexual harassment. These forms of misconduct are so serious in themselves that no finding of “pervasiveness” is required</a:t>
            </a:r>
            <a:r>
              <a:rPr lang="en-US" dirty="0" smtClean="0">
                <a:latin typeface="Garamond" panose="02020404030301010803" pitchFamily="18" charset="0"/>
              </a:rPr>
              <a:t>.</a:t>
            </a:r>
          </a:p>
          <a:p>
            <a:r>
              <a:rPr lang="en-US" dirty="0" smtClean="0">
                <a:latin typeface="Garamond" panose="02020404030301010803" pitchFamily="18" charset="0"/>
              </a:rPr>
              <a:t>Third, </a:t>
            </a:r>
            <a:r>
              <a:rPr lang="en-US" dirty="0">
                <a:latin typeface="Garamond" panose="02020404030301010803" pitchFamily="18" charset="0"/>
              </a:rPr>
              <a:t>t</a:t>
            </a:r>
            <a:r>
              <a:rPr lang="en-US" dirty="0" smtClean="0">
                <a:latin typeface="Garamond" panose="02020404030301010803" pitchFamily="18" charset="0"/>
              </a:rPr>
              <a:t>o </a:t>
            </a:r>
            <a:r>
              <a:rPr lang="en-US" dirty="0">
                <a:latin typeface="Garamond" panose="02020404030301010803" pitchFamily="18" charset="0"/>
              </a:rPr>
              <a:t>violate Title IX, all other forms of “unwelcome conduct” must be “so serious, pervasive, and objectively offensive that it effectively denies a person equal access” to an educational program</a:t>
            </a:r>
            <a:r>
              <a:rPr lang="en-US" dirty="0" smtClean="0">
                <a:latin typeface="Garamond" panose="02020404030301010803" pitchFamily="18" charset="0"/>
              </a:rPr>
              <a:t>.</a:t>
            </a:r>
          </a:p>
        </p:txBody>
      </p:sp>
    </p:spTree>
    <p:extLst>
      <p:ext uri="{BB962C8B-B14F-4D97-AF65-F5344CB8AC3E}">
        <p14:creationId xmlns:p14="http://schemas.microsoft.com/office/powerpoint/2010/main" val="717736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u="sng" dirty="0" smtClean="0">
                <a:latin typeface="Garamond" panose="02020404030301010803" pitchFamily="18" charset="0"/>
              </a:rPr>
              <a:t>Title IX Responsibilities of Colleges</a:t>
            </a:r>
            <a:endParaRPr lang="en-US" u="sng" dirty="0">
              <a:latin typeface="Garamond" panose="02020404030301010803" pitchFamily="18" charset="0"/>
            </a:endParaRPr>
          </a:p>
        </p:txBody>
      </p:sp>
      <p:sp>
        <p:nvSpPr>
          <p:cNvPr id="3" name="Content Placeholder 2"/>
          <p:cNvSpPr>
            <a:spLocks noGrp="1"/>
          </p:cNvSpPr>
          <p:nvPr>
            <p:ph idx="1"/>
          </p:nvPr>
        </p:nvSpPr>
        <p:spPr/>
        <p:txBody>
          <a:bodyPr>
            <a:normAutofit fontScale="70000" lnSpcReduction="20000"/>
          </a:bodyPr>
          <a:lstStyle/>
          <a:p>
            <a:r>
              <a:rPr lang="en-US" dirty="0" smtClean="0">
                <a:latin typeface="Garamond" panose="02020404030301010803" pitchFamily="18" charset="0"/>
              </a:rPr>
              <a:t>Now the phrase “education </a:t>
            </a:r>
            <a:r>
              <a:rPr lang="en-US" dirty="0">
                <a:latin typeface="Garamond" panose="02020404030301010803" pitchFamily="18" charset="0"/>
              </a:rPr>
              <a:t>program or activity” includes “locations, events, or circumstances over which the recipient exercised substantial control over both the respondent and the context in which the harassment occurs” as well as “any building owned or controlled by a student organization that is officially recognized by a postsecondary institution</a:t>
            </a:r>
            <a:r>
              <a:rPr lang="en-US" dirty="0" smtClean="0">
                <a:latin typeface="Garamond" panose="02020404030301010803" pitchFamily="18" charset="0"/>
              </a:rPr>
              <a:t>.”  This narrows the application of Title IX considerably from current practice.</a:t>
            </a:r>
          </a:p>
          <a:p>
            <a:r>
              <a:rPr lang="en-US" dirty="0" smtClean="0">
                <a:latin typeface="Garamond" panose="02020404030301010803" pitchFamily="18" charset="0"/>
              </a:rPr>
              <a:t>Finally, the new rules establish that Title IX jurisdiction only exists within the United States so that a college could not offer Title IX procedures for a study abroad program for example.</a:t>
            </a:r>
            <a:endParaRPr lang="en-US" dirty="0">
              <a:latin typeface="Garamond" panose="02020404030301010803" pitchFamily="18" charset="0"/>
            </a:endParaRPr>
          </a:p>
        </p:txBody>
      </p:sp>
    </p:spTree>
    <p:extLst>
      <p:ext uri="{BB962C8B-B14F-4D97-AF65-F5344CB8AC3E}">
        <p14:creationId xmlns:p14="http://schemas.microsoft.com/office/powerpoint/2010/main" val="3298053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Garamond" panose="02020404030301010803" pitchFamily="18" charset="0"/>
              </a:rPr>
              <a:t>Reporting Misconduct and Filing Complaints</a:t>
            </a:r>
            <a:endParaRPr lang="en-US" u="sng" dirty="0">
              <a:latin typeface="Garamond" panose="02020404030301010803" pitchFamily="18" charset="0"/>
            </a:endParaRPr>
          </a:p>
        </p:txBody>
      </p:sp>
      <p:sp>
        <p:nvSpPr>
          <p:cNvPr id="3" name="Content Placeholder 2"/>
          <p:cNvSpPr>
            <a:spLocks noGrp="1"/>
          </p:cNvSpPr>
          <p:nvPr>
            <p:ph idx="1"/>
          </p:nvPr>
        </p:nvSpPr>
        <p:spPr/>
        <p:txBody>
          <a:bodyPr>
            <a:normAutofit fontScale="55000" lnSpcReduction="20000"/>
          </a:bodyPr>
          <a:lstStyle/>
          <a:p>
            <a:r>
              <a:rPr lang="en-US" dirty="0" smtClean="0">
                <a:latin typeface="Garamond" panose="02020404030301010803" pitchFamily="18" charset="0"/>
              </a:rPr>
              <a:t>Colleges bear responsibility for redressing sexual harassment only when they have “actual knowledge” of such misconduct.  Colleges are required to establish a clear, well publicized, and easy to use system to report such misconduct.</a:t>
            </a:r>
          </a:p>
          <a:p>
            <a:r>
              <a:rPr lang="en-US" dirty="0" smtClean="0">
                <a:latin typeface="Garamond" panose="02020404030301010803" pitchFamily="18" charset="0"/>
              </a:rPr>
              <a:t>“Mandatory reporters” mean that such a person must report all instances of misconduct they have witnessed or heard about to the person responsible for investigating such allegations.  The rules do not dictate who must be placed in this category at the postsecondary level.</a:t>
            </a:r>
          </a:p>
          <a:p>
            <a:r>
              <a:rPr lang="en-US" dirty="0" smtClean="0">
                <a:latin typeface="Garamond" panose="02020404030301010803" pitchFamily="18" charset="0"/>
              </a:rPr>
              <a:t>Upon receiving a report about possible misconduct, whether from the alleged victim or anyone else, the Title IX coordinator must contact the person subject to the harassment and immediately offer “supportive measures” including but not limited to </a:t>
            </a:r>
            <a:r>
              <a:rPr lang="en-US" dirty="0">
                <a:latin typeface="Garamond" panose="02020404030301010803" pitchFamily="18" charset="0"/>
              </a:rPr>
              <a:t>counseling, extensions of deadlines or other course-related adjustments, modifications of work or class schedules, campus escort services, mutual restrictions on contact between the parties, changes in work or housing locations, leaves of absence, [and] increased security and monitoring of certain areas of the </a:t>
            </a:r>
            <a:r>
              <a:rPr lang="en-US" dirty="0" smtClean="0">
                <a:latin typeface="Garamond" panose="02020404030301010803" pitchFamily="18" charset="0"/>
              </a:rPr>
              <a:t>campus.</a:t>
            </a:r>
          </a:p>
        </p:txBody>
      </p:sp>
    </p:spTree>
    <p:extLst>
      <p:ext uri="{BB962C8B-B14F-4D97-AF65-F5344CB8AC3E}">
        <p14:creationId xmlns:p14="http://schemas.microsoft.com/office/powerpoint/2010/main" val="2817538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Garamond" panose="02020404030301010803" pitchFamily="18" charset="0"/>
              </a:rPr>
              <a:t>What does this mean for our colleges?</a:t>
            </a:r>
            <a:endParaRPr lang="en-US" dirty="0">
              <a:latin typeface="Garamond" panose="02020404030301010803" pitchFamily="18" charset="0"/>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Garamond" panose="02020404030301010803" pitchFamily="18" charset="0"/>
              </a:rPr>
              <a:t>Identify and train decision-maker(s)</a:t>
            </a:r>
          </a:p>
          <a:p>
            <a:r>
              <a:rPr lang="en-US" dirty="0" smtClean="0">
                <a:latin typeface="Garamond" panose="02020404030301010803" pitchFamily="18" charset="0"/>
              </a:rPr>
              <a:t>Identify and train advisor(s)</a:t>
            </a:r>
          </a:p>
          <a:p>
            <a:r>
              <a:rPr lang="en-US" dirty="0" smtClean="0">
                <a:latin typeface="Garamond" panose="02020404030301010803" pitchFamily="18" charset="0"/>
              </a:rPr>
              <a:t>Develop materials to help guide the live hearing process</a:t>
            </a:r>
          </a:p>
          <a:p>
            <a:r>
              <a:rPr lang="en-US" dirty="0" smtClean="0">
                <a:latin typeface="Garamond" panose="02020404030301010803" pitchFamily="18" charset="0"/>
              </a:rPr>
              <a:t>Additional training for Title IX Coordinators to migrate to the new rules</a:t>
            </a:r>
          </a:p>
          <a:p>
            <a:r>
              <a:rPr lang="en-US" dirty="0" smtClean="0">
                <a:latin typeface="Garamond" panose="02020404030301010803" pitchFamily="18" charset="0"/>
              </a:rPr>
              <a:t>Revisions to TCSG Policy Manual to take effect no later than August 14, 2020</a:t>
            </a:r>
            <a:endParaRPr lang="en-US" dirty="0">
              <a:latin typeface="Garamond" panose="02020404030301010803" pitchFamily="18" charset="0"/>
            </a:endParaRPr>
          </a:p>
        </p:txBody>
      </p:sp>
    </p:spTree>
    <p:extLst>
      <p:ext uri="{BB962C8B-B14F-4D97-AF65-F5344CB8AC3E}">
        <p14:creationId xmlns:p14="http://schemas.microsoft.com/office/powerpoint/2010/main" val="2049190029"/>
      </p:ext>
    </p:extLst>
  </p:cSld>
  <p:clrMapOvr>
    <a:masterClrMapping/>
  </p:clrMapOvr>
</p:sld>
</file>

<file path=ppt/theme/theme1.xml><?xml version="1.0" encoding="utf-8"?>
<a:theme xmlns:a="http://schemas.openxmlformats.org/drawingml/2006/main" name="FERPA new lo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2017 TCSG ppt template new logo v1.1 [Read-Only]" id="{E23E7031-9D2E-4903-A1E4-E1B9F6744629}" vid="{80FF7DB8-9E27-484C-AEA7-84881431E0A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FERPA new logo</Template>
  <TotalTime>605</TotalTime>
  <Words>807</Words>
  <Application>Microsoft Office PowerPoint</Application>
  <PresentationFormat>On-screen Show (16:9)</PresentationFormat>
  <Paragraphs>41</Paragraphs>
  <Slides>10</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Century Gothic</vt:lpstr>
      <vt:lpstr>Garamond</vt:lpstr>
      <vt:lpstr>FERPA new logo</vt:lpstr>
      <vt:lpstr>Title IX Changes  Josh McKoon General Counsel</vt:lpstr>
      <vt:lpstr>Title IX Changes</vt:lpstr>
      <vt:lpstr>Live Hearings and Cross Examination</vt:lpstr>
      <vt:lpstr>Live Hearings and Cross Examination (Cont’d)</vt:lpstr>
      <vt:lpstr>Other Due Process Requirements</vt:lpstr>
      <vt:lpstr>Defining Sexual Harassment Under Title IX</vt:lpstr>
      <vt:lpstr>Title IX Responsibilities of Colleges</vt:lpstr>
      <vt:lpstr>Reporting Misconduct and Filing Complaints</vt:lpstr>
      <vt:lpstr>What does this mean for our colleges?</vt:lpstr>
      <vt:lpstr>Questions?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Smith, Romy</dc:creator>
  <cp:lastModifiedBy>Ellis, Kimberly</cp:lastModifiedBy>
  <cp:revision>70</cp:revision>
  <cp:lastPrinted>2019-03-19T17:24:52Z</cp:lastPrinted>
  <dcterms:created xsi:type="dcterms:W3CDTF">2018-05-11T12:32:35Z</dcterms:created>
  <dcterms:modified xsi:type="dcterms:W3CDTF">2020-07-27T21:44:46Z</dcterms:modified>
</cp:coreProperties>
</file>