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74" r:id="rId2"/>
    <p:sldId id="324" r:id="rId3"/>
    <p:sldId id="327" r:id="rId4"/>
    <p:sldId id="328" r:id="rId5"/>
    <p:sldId id="329" r:id="rId6"/>
    <p:sldId id="330" r:id="rId7"/>
    <p:sldId id="331" r:id="rId8"/>
    <p:sldId id="332" r:id="rId9"/>
    <p:sldId id="336" r:id="rId10"/>
    <p:sldId id="333" r:id="rId11"/>
    <p:sldId id="337" r:id="rId12"/>
    <p:sldId id="334" r:id="rId13"/>
    <p:sldId id="335" r:id="rId14"/>
    <p:sldId id="338" r:id="rId15"/>
    <p:sldId id="326" r:id="rId16"/>
  </p:sldIdLst>
  <p:sldSz cx="9144000" cy="5143500" type="screen16x9"/>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3950"/>
    <a:srgbClr val="49A942"/>
    <a:srgbClr val="8A7967"/>
    <a:srgbClr val="9F218B"/>
    <a:srgbClr val="F58220"/>
    <a:srgbClr val="E9E3DC"/>
    <a:srgbClr val="009DDC"/>
    <a:srgbClr val="D5E04E"/>
    <a:srgbClr val="F4F3AE"/>
    <a:srgbClr val="4900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94660"/>
  </p:normalViewPr>
  <p:slideViewPr>
    <p:cSldViewPr>
      <p:cViewPr varScale="1">
        <p:scale>
          <a:sx n="86" d="100"/>
          <a:sy n="86" d="100"/>
        </p:scale>
        <p:origin x="740" y="52"/>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67374" cy="470072"/>
          </a:xfrm>
          <a:prstGeom prst="rect">
            <a:avLst/>
          </a:prstGeom>
        </p:spPr>
        <p:txBody>
          <a:bodyPr vert="horz" lIns="92181" tIns="46090" rIns="92181" bIns="46090" rtlCol="0"/>
          <a:lstStyle>
            <a:lvl1pPr algn="l">
              <a:defRPr sz="1200"/>
            </a:lvl1pPr>
          </a:lstStyle>
          <a:p>
            <a:endParaRPr lang="en-US"/>
          </a:p>
        </p:txBody>
      </p:sp>
      <p:sp>
        <p:nvSpPr>
          <p:cNvPr id="3" name="Date Placeholder 2"/>
          <p:cNvSpPr>
            <a:spLocks noGrp="1"/>
          </p:cNvSpPr>
          <p:nvPr>
            <p:ph type="dt" sz="quarter" idx="1"/>
          </p:nvPr>
        </p:nvSpPr>
        <p:spPr>
          <a:xfrm>
            <a:off x="4008100" y="1"/>
            <a:ext cx="3067374" cy="470072"/>
          </a:xfrm>
          <a:prstGeom prst="rect">
            <a:avLst/>
          </a:prstGeom>
        </p:spPr>
        <p:txBody>
          <a:bodyPr vert="horz" lIns="92181" tIns="46090" rIns="92181" bIns="46090" rtlCol="0"/>
          <a:lstStyle>
            <a:lvl1pPr algn="r">
              <a:defRPr sz="1200"/>
            </a:lvl1pPr>
          </a:lstStyle>
          <a:p>
            <a:fld id="{B2B5D6C2-030E-49CB-9F9E-F06372D24522}" type="datetimeFigureOut">
              <a:rPr lang="en-US" smtClean="0"/>
              <a:t>7/27/2020</a:t>
            </a:fld>
            <a:endParaRPr lang="en-US"/>
          </a:p>
        </p:txBody>
      </p:sp>
      <p:sp>
        <p:nvSpPr>
          <p:cNvPr id="4" name="Footer Placeholder 3"/>
          <p:cNvSpPr>
            <a:spLocks noGrp="1"/>
          </p:cNvSpPr>
          <p:nvPr>
            <p:ph type="ftr" sz="quarter" idx="2"/>
          </p:nvPr>
        </p:nvSpPr>
        <p:spPr>
          <a:xfrm>
            <a:off x="0" y="8893003"/>
            <a:ext cx="3067374" cy="470072"/>
          </a:xfrm>
          <a:prstGeom prst="rect">
            <a:avLst/>
          </a:prstGeom>
        </p:spPr>
        <p:txBody>
          <a:bodyPr vert="horz" lIns="92181" tIns="46090" rIns="92181" bIns="46090" rtlCol="0" anchor="b"/>
          <a:lstStyle>
            <a:lvl1pPr algn="l">
              <a:defRPr sz="1200"/>
            </a:lvl1pPr>
          </a:lstStyle>
          <a:p>
            <a:endParaRPr lang="en-US"/>
          </a:p>
        </p:txBody>
      </p:sp>
      <p:sp>
        <p:nvSpPr>
          <p:cNvPr id="5" name="Slide Number Placeholder 4"/>
          <p:cNvSpPr>
            <a:spLocks noGrp="1"/>
          </p:cNvSpPr>
          <p:nvPr>
            <p:ph type="sldNum" sz="quarter" idx="3"/>
          </p:nvPr>
        </p:nvSpPr>
        <p:spPr>
          <a:xfrm>
            <a:off x="4008100" y="8893003"/>
            <a:ext cx="3067374" cy="470072"/>
          </a:xfrm>
          <a:prstGeom prst="rect">
            <a:avLst/>
          </a:prstGeom>
        </p:spPr>
        <p:txBody>
          <a:bodyPr vert="horz" lIns="92181" tIns="46090" rIns="92181" bIns="46090" rtlCol="0" anchor="b"/>
          <a:lstStyle>
            <a:lvl1pPr algn="r">
              <a:defRPr sz="1200"/>
            </a:lvl1pPr>
          </a:lstStyle>
          <a:p>
            <a:fld id="{31AE2783-9400-4006-AE8D-B558BBA31D3B}" type="slidenum">
              <a:rPr lang="en-US" smtClean="0"/>
              <a:t>‹#›</a:t>
            </a:fld>
            <a:endParaRPr lang="en-US"/>
          </a:p>
        </p:txBody>
      </p:sp>
    </p:spTree>
    <p:extLst>
      <p:ext uri="{BB962C8B-B14F-4D97-AF65-F5344CB8AC3E}">
        <p14:creationId xmlns:p14="http://schemas.microsoft.com/office/powerpoint/2010/main" val="3503535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2" tIns="46966" rIns="93932" bIns="46966"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2" tIns="46966" rIns="93932" bIns="46966" rtlCol="0"/>
          <a:lstStyle>
            <a:lvl1pPr algn="r">
              <a:defRPr sz="1200"/>
            </a:lvl1pPr>
          </a:lstStyle>
          <a:p>
            <a:fld id="{3CFDB614-0F58-445A-9124-7B122F212262}" type="datetimeFigureOut">
              <a:rPr lang="en-US" smtClean="0"/>
              <a:t>7/27/2020</a:t>
            </a:fld>
            <a:endParaRPr lang="en-US"/>
          </a:p>
        </p:txBody>
      </p:sp>
      <p:sp>
        <p:nvSpPr>
          <p:cNvPr id="4" name="Slide Image Placeholder 3"/>
          <p:cNvSpPr>
            <a:spLocks noGrp="1" noRot="1" noChangeAspect="1"/>
          </p:cNvSpPr>
          <p:nvPr>
            <p:ph type="sldImg" idx="2"/>
          </p:nvPr>
        </p:nvSpPr>
        <p:spPr>
          <a:xfrm>
            <a:off x="417513" y="701675"/>
            <a:ext cx="6242050" cy="3511550"/>
          </a:xfrm>
          <a:prstGeom prst="rect">
            <a:avLst/>
          </a:prstGeom>
          <a:noFill/>
          <a:ln w="12700">
            <a:solidFill>
              <a:prstClr val="black"/>
            </a:solidFill>
          </a:ln>
        </p:spPr>
        <p:txBody>
          <a:bodyPr vert="horz" lIns="93932" tIns="46966" rIns="93932" bIns="46966"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2" tIns="46966" rIns="93932" bIns="4696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7"/>
            <a:ext cx="3066733" cy="468154"/>
          </a:xfrm>
          <a:prstGeom prst="rect">
            <a:avLst/>
          </a:prstGeom>
        </p:spPr>
        <p:txBody>
          <a:bodyPr vert="horz" lIns="93932" tIns="46966" rIns="93932" bIns="46966"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7"/>
            <a:ext cx="3066733" cy="468154"/>
          </a:xfrm>
          <a:prstGeom prst="rect">
            <a:avLst/>
          </a:prstGeom>
        </p:spPr>
        <p:txBody>
          <a:bodyPr vert="horz" lIns="93932" tIns="46966" rIns="93932" bIns="46966" rtlCol="0" anchor="b"/>
          <a:lstStyle>
            <a:lvl1pPr algn="r">
              <a:defRPr sz="1200"/>
            </a:lvl1pPr>
          </a:lstStyle>
          <a:p>
            <a:fld id="{794DB56A-9CD2-4395-BA70-A3162FBE7586}" type="slidenum">
              <a:rPr lang="en-US" smtClean="0"/>
              <a:t>‹#›</a:t>
            </a:fld>
            <a:endParaRPr lang="en-US"/>
          </a:p>
        </p:txBody>
      </p:sp>
    </p:spTree>
    <p:extLst>
      <p:ext uri="{BB962C8B-B14F-4D97-AF65-F5344CB8AC3E}">
        <p14:creationId xmlns:p14="http://schemas.microsoft.com/office/powerpoint/2010/main" val="3702267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E965B1-854F-4709-B904-53D2852F1600}" type="slidenum">
              <a:rPr lang="en-US" smtClean="0"/>
              <a:t>1</a:t>
            </a:fld>
            <a:endParaRPr lang="en-US"/>
          </a:p>
        </p:txBody>
      </p:sp>
    </p:spTree>
    <p:extLst>
      <p:ext uri="{BB962C8B-B14F-4D97-AF65-F5344CB8AC3E}">
        <p14:creationId xmlns:p14="http://schemas.microsoft.com/office/powerpoint/2010/main" val="832773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94DB56A-9CD2-4395-BA70-A3162FBE7586}" type="slidenum">
              <a:rPr lang="en-US" smtClean="0"/>
              <a:t>2</a:t>
            </a:fld>
            <a:endParaRPr lang="en-US"/>
          </a:p>
        </p:txBody>
      </p:sp>
    </p:spTree>
    <p:extLst>
      <p:ext uri="{BB962C8B-B14F-4D97-AF65-F5344CB8AC3E}">
        <p14:creationId xmlns:p14="http://schemas.microsoft.com/office/powerpoint/2010/main" val="3037819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E965B1-854F-4709-B904-53D2852F1600}" type="slidenum">
              <a:rPr lang="en-US" smtClean="0"/>
              <a:t>15</a:t>
            </a:fld>
            <a:endParaRPr lang="en-US"/>
          </a:p>
        </p:txBody>
      </p:sp>
    </p:spTree>
    <p:extLst>
      <p:ext uri="{BB962C8B-B14F-4D97-AF65-F5344CB8AC3E}">
        <p14:creationId xmlns:p14="http://schemas.microsoft.com/office/powerpoint/2010/main" val="6122716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91000" y="2574131"/>
            <a:ext cx="4267200" cy="1102519"/>
          </a:xfrm>
        </p:spPr>
        <p:txBody>
          <a:bodyPr>
            <a:normAutofit/>
          </a:bodyPr>
          <a:lstStyle>
            <a:lvl1pPr algn="l">
              <a:defRPr sz="3200">
                <a:solidFill>
                  <a:srgbClr val="02395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191000" y="3600450"/>
            <a:ext cx="3581400" cy="876300"/>
          </a:xfrm>
        </p:spPr>
        <p:txBody>
          <a:bodyPr>
            <a:normAutofit/>
          </a:bodyPr>
          <a:lstStyle>
            <a:lvl1pPr marL="0" indent="0" algn="l">
              <a:buNone/>
              <a:defRPr sz="2400">
                <a:solidFill>
                  <a:schemeClr val="accent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1C74D90-8036-48C8-8766-3BE2FBCFCF7F}" type="datetimeFigureOut">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2EC494-ED3A-4467-B3A1-0273349145BF}" type="slidenum">
              <a:rPr lang="en-US" smtClean="0"/>
              <a:t>‹#›</a:t>
            </a:fld>
            <a:endParaRPr lang="en-US"/>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666750"/>
            <a:ext cx="6583680" cy="1767840"/>
          </a:xfrm>
          <a:prstGeom prst="rect">
            <a:avLst/>
          </a:prstGeom>
        </p:spPr>
      </p:pic>
      <p:cxnSp>
        <p:nvCxnSpPr>
          <p:cNvPr id="15" name="Straight Connector 14"/>
          <p:cNvCxnSpPr/>
          <p:nvPr userDrawn="1"/>
        </p:nvCxnSpPr>
        <p:spPr>
          <a:xfrm>
            <a:off x="2895600" y="2266950"/>
            <a:ext cx="51816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132776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74D90-8036-48C8-8766-3BE2FBCFCF7F}" type="datetimeFigureOut">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2EC494-ED3A-4467-B3A1-0273349145BF}"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8" name="Straight Connector 7"/>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915163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74D90-8036-48C8-8766-3BE2FBCFCF7F}" type="datetimeFigureOut">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2EC494-ED3A-4467-B3A1-0273349145BF}"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8" name="Straight Connector 7"/>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79316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74D90-8036-48C8-8766-3BE2FBCFCF7F}" type="datetimeFigureOut">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2EC494-ED3A-4467-B3A1-0273349145BF}"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8" name="Straight Connector 7"/>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209685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1C74D90-8036-48C8-8766-3BE2FBCFCF7F}" type="datetimeFigureOut">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2EC494-ED3A-4467-B3A1-0273349145BF}" type="slidenum">
              <a:rPr lang="en-US" smtClean="0"/>
              <a:t>‹#›</a:t>
            </a:fld>
            <a:endParaRPr lang="en-US"/>
          </a:p>
        </p:txBody>
      </p:sp>
      <p:sp>
        <p:nvSpPr>
          <p:cNvPr id="9" name="Title 1"/>
          <p:cNvSpPr>
            <a:spLocks noGrp="1"/>
          </p:cNvSpPr>
          <p:nvPr>
            <p:ph type="ctrTitle"/>
          </p:nvPr>
        </p:nvSpPr>
        <p:spPr>
          <a:xfrm>
            <a:off x="4191000" y="2917031"/>
            <a:ext cx="4267200" cy="1102519"/>
          </a:xfrm>
        </p:spPr>
        <p:txBody>
          <a:bodyPr>
            <a:normAutofit/>
          </a:bodyPr>
          <a:lstStyle>
            <a:lvl1pPr algn="l">
              <a:defRPr sz="3200"/>
            </a:lvl1pPr>
          </a:lstStyle>
          <a:p>
            <a:r>
              <a:rPr lang="en-US" smtClean="0"/>
              <a:t>Click to edit Master title style</a:t>
            </a:r>
            <a:endParaRPr lang="en-US" dirty="0"/>
          </a:p>
        </p:txBody>
      </p:sp>
      <p:sp>
        <p:nvSpPr>
          <p:cNvPr id="10" name="Subtitle 2"/>
          <p:cNvSpPr>
            <a:spLocks noGrp="1"/>
          </p:cNvSpPr>
          <p:nvPr>
            <p:ph type="subTitle" idx="1"/>
          </p:nvPr>
        </p:nvSpPr>
        <p:spPr>
          <a:xfrm>
            <a:off x="4191000" y="3943350"/>
            <a:ext cx="3581400" cy="876300"/>
          </a:xfrm>
        </p:spPr>
        <p:txBody>
          <a:bodyPr>
            <a:normAutofit/>
          </a:bodyPr>
          <a:lstStyle>
            <a:lvl1pPr marL="0" indent="0" algn="l">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666750"/>
            <a:ext cx="6583680" cy="1767840"/>
          </a:xfrm>
          <a:prstGeom prst="rect">
            <a:avLst/>
          </a:prstGeom>
        </p:spPr>
      </p:pic>
    </p:spTree>
    <p:extLst>
      <p:ext uri="{BB962C8B-B14F-4D97-AF65-F5344CB8AC3E}">
        <p14:creationId xmlns:p14="http://schemas.microsoft.com/office/powerpoint/2010/main" val="30663255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C74D90-8036-48C8-8766-3BE2FBCFCF7F}" type="datetimeFigureOut">
              <a:rPr lang="en-US" smtClean="0"/>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2EC494-ED3A-4467-B3A1-0273349145BF}"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9" name="Straight Connector 8"/>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200283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C74D90-8036-48C8-8766-3BE2FBCFCF7F}" type="datetimeFigureOut">
              <a:rPr lang="en-US" smtClean="0"/>
              <a:t>7/27/2020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2EC494-ED3A-4467-B3A1-0273349145BF}"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11" name="Straight Connector 10"/>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361493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C74D90-8036-48C8-8766-3BE2FBCFCF7F}" type="datetimeFigureOut">
              <a:rPr lang="en-US" smtClean="0"/>
              <a:t>7/27/2020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2EC494-ED3A-4467-B3A1-0273349145BF}" type="slidenum">
              <a:rPr lang="en-US" smtClean="0"/>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7" name="Straight Connector 6"/>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049299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C74D90-8036-48C8-8766-3BE2FBCFCF7F}" type="datetimeFigureOut">
              <a:rPr lang="en-US" smtClean="0"/>
              <a:t>7/27/2020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2EC494-ED3A-4467-B3A1-0273349145BF}" type="slidenum">
              <a:rPr lang="en-US" smtClean="0"/>
              <a:t>‹#›</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6" name="Straight Connector 5"/>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78455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C74D90-8036-48C8-8766-3BE2FBCFCF7F}" type="datetimeFigureOut">
              <a:rPr lang="en-US" smtClean="0"/>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2EC494-ED3A-4467-B3A1-0273349145BF}"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9" name="Straight Connector 8"/>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031697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C74D90-8036-48C8-8766-3BE2FBCFCF7F}" type="datetimeFigureOut">
              <a:rPr lang="en-US" smtClean="0"/>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2EC494-ED3A-4467-B3A1-0273349145BF}"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9" name="Straight Connector 8"/>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390066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1C74D90-8036-48C8-8766-3BE2FBCFCF7F}" type="datetimeFigureOut">
              <a:rPr lang="en-US" smtClean="0"/>
              <a:t>7/27/2020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32EC494-ED3A-4467-B3A1-0273349145BF}" type="slidenum">
              <a:rPr lang="en-US" smtClean="0"/>
              <a:t>‹#›</a:t>
            </a:fld>
            <a:endParaRPr lang="en-US"/>
          </a:p>
        </p:txBody>
      </p:sp>
      <p:pic>
        <p:nvPicPr>
          <p:cNvPr id="12" name="Picture 1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13" name="Straight Connector 12"/>
          <p:cNvCxnSpPr/>
          <p:nvPr/>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1263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spcBef>
          <a:spcPct val="0"/>
        </a:spcBef>
        <a:buNone/>
        <a:defRPr sz="3600" u="none" kern="1200">
          <a:solidFill>
            <a:srgbClr val="023950"/>
          </a:solidFill>
          <a:latin typeface="Century Gothic" panose="020B05020202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023950"/>
          </a:solidFill>
          <a:latin typeface="Century Gothic" panose="020B0502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23950"/>
          </a:solidFill>
          <a:latin typeface="Century Gothic" panose="020B0502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23950"/>
          </a:solidFill>
          <a:latin typeface="Century Gothic" panose="020B0502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23950"/>
          </a:solidFill>
          <a:latin typeface="Century Gothic" panose="020B0502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23950"/>
          </a:solidFill>
          <a:latin typeface="Century Gothic" panose="020B0502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91000" y="2724150"/>
            <a:ext cx="4267200" cy="1524000"/>
          </a:xfrm>
        </p:spPr>
        <p:txBody>
          <a:bodyPr>
            <a:noAutofit/>
          </a:bodyPr>
          <a:lstStyle/>
          <a:p>
            <a:r>
              <a:rPr lang="en-US" sz="2400" dirty="0" smtClean="0">
                <a:latin typeface="Garamond" panose="02020404030301010803" pitchFamily="18" charset="0"/>
              </a:rPr>
              <a:t>Title IX Decision Maker Training: Part I</a:t>
            </a:r>
            <a:br>
              <a:rPr lang="en-US" sz="2400" dirty="0" smtClean="0">
                <a:latin typeface="Garamond" panose="02020404030301010803" pitchFamily="18" charset="0"/>
              </a:rPr>
            </a:br>
            <a:r>
              <a:rPr lang="en-US" sz="2400" dirty="0" smtClean="0">
                <a:latin typeface="Garamond" panose="02020404030301010803" pitchFamily="18" charset="0"/>
              </a:rPr>
              <a:t/>
            </a:r>
            <a:br>
              <a:rPr lang="en-US" sz="2400" dirty="0" smtClean="0">
                <a:latin typeface="Garamond" panose="02020404030301010803" pitchFamily="18" charset="0"/>
              </a:rPr>
            </a:br>
            <a:r>
              <a:rPr lang="en-US" sz="1800" dirty="0" smtClean="0">
                <a:latin typeface="Garamond" panose="02020404030301010803" pitchFamily="18" charset="0"/>
              </a:rPr>
              <a:t>Josh McKoon</a:t>
            </a:r>
            <a:br>
              <a:rPr lang="en-US" sz="1800" dirty="0" smtClean="0">
                <a:latin typeface="Garamond" panose="02020404030301010803" pitchFamily="18" charset="0"/>
              </a:rPr>
            </a:br>
            <a:r>
              <a:rPr lang="en-US" sz="1800" dirty="0" smtClean="0">
                <a:latin typeface="Garamond" panose="02020404030301010803" pitchFamily="18" charset="0"/>
              </a:rPr>
              <a:t>General Counsel</a:t>
            </a:r>
            <a:endParaRPr lang="en-US" sz="2400" dirty="0">
              <a:latin typeface="Garamond" panose="02020404030301010803" pitchFamily="18" charset="0"/>
            </a:endParaRPr>
          </a:p>
        </p:txBody>
      </p:sp>
    </p:spTree>
    <p:extLst>
      <p:ext uri="{BB962C8B-B14F-4D97-AF65-F5344CB8AC3E}">
        <p14:creationId xmlns:p14="http://schemas.microsoft.com/office/powerpoint/2010/main" val="17599904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Garamond" panose="02020404030301010803" pitchFamily="18" charset="0"/>
              </a:rPr>
              <a:t>Understanding Rape Shield Provisions of Title IX Rules</a:t>
            </a:r>
            <a:endParaRPr lang="en-US" dirty="0">
              <a:latin typeface="Garamond" panose="02020404030301010803" pitchFamily="18" charset="0"/>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Garamond" panose="02020404030301010803" pitchFamily="18" charset="0"/>
              </a:rPr>
              <a:t>The decision-maker is required to screen the questions posed by advisors to determine if they are relevant.</a:t>
            </a:r>
          </a:p>
          <a:p>
            <a:r>
              <a:rPr lang="en-US" dirty="0" smtClean="0">
                <a:latin typeface="Garamond" panose="02020404030301010803" pitchFamily="18" charset="0"/>
              </a:rPr>
              <a:t>The decision-maker must also enforce state rape shield laws.</a:t>
            </a:r>
          </a:p>
          <a:p>
            <a:r>
              <a:rPr lang="en-US" dirty="0" smtClean="0">
                <a:latin typeface="Garamond" panose="02020404030301010803" pitchFamily="18" charset="0"/>
              </a:rPr>
              <a:t>The decision-maker must also deem irrelevant questions and evidence about a complainant’s prior sexual behavior unless offered to prove that someone other than the respondent committed the alleged misconduct or the question/evidence is offered to prove consent.</a:t>
            </a:r>
          </a:p>
        </p:txBody>
      </p:sp>
    </p:spTree>
    <p:extLst>
      <p:ext uri="{BB962C8B-B14F-4D97-AF65-F5344CB8AC3E}">
        <p14:creationId xmlns:p14="http://schemas.microsoft.com/office/powerpoint/2010/main" val="20491900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Garamond" panose="02020404030301010803" pitchFamily="18" charset="0"/>
              </a:rPr>
              <a:t>Other Responsibilities of Decision-Maker</a:t>
            </a:r>
            <a:endParaRPr lang="en-US" dirty="0">
              <a:latin typeface="Garamond" panose="02020404030301010803" pitchFamily="18" charset="0"/>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Garamond" panose="02020404030301010803" pitchFamily="18" charset="0"/>
              </a:rPr>
              <a:t>The Decision-Maker must insure that there is either an audio/audiovisual recording of the hearing or that a transcript of the hearing is created.</a:t>
            </a:r>
          </a:p>
          <a:p>
            <a:r>
              <a:rPr lang="en-US" dirty="0" smtClean="0">
                <a:latin typeface="Garamond" panose="02020404030301010803" pitchFamily="18" charset="0"/>
              </a:rPr>
              <a:t>Upon the request of either party, the decision-maker must be prepared to provide the technological means to conduct the live hearing with parties located in separate rooms.</a:t>
            </a:r>
          </a:p>
          <a:p>
            <a:r>
              <a:rPr lang="en-US" dirty="0" smtClean="0">
                <a:latin typeface="Garamond" panose="02020404030301010803" pitchFamily="18" charset="0"/>
              </a:rPr>
              <a:t>The decision-maker must insure that both parties are provided with an advisor at the live hearing.</a:t>
            </a:r>
            <a:endParaRPr lang="en-US" dirty="0">
              <a:latin typeface="Garamond" panose="02020404030301010803" pitchFamily="18" charset="0"/>
            </a:endParaRPr>
          </a:p>
        </p:txBody>
      </p:sp>
    </p:spTree>
    <p:extLst>
      <p:ext uri="{BB962C8B-B14F-4D97-AF65-F5344CB8AC3E}">
        <p14:creationId xmlns:p14="http://schemas.microsoft.com/office/powerpoint/2010/main" val="2269590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aramond" panose="02020404030301010803" pitchFamily="18" charset="0"/>
              </a:rPr>
              <a:t>The Written Determination</a:t>
            </a:r>
            <a:endParaRPr lang="en-US" dirty="0">
              <a:latin typeface="Garamond" panose="02020404030301010803" pitchFamily="18" charset="0"/>
            </a:endParaRPr>
          </a:p>
        </p:txBody>
      </p:sp>
      <p:sp>
        <p:nvSpPr>
          <p:cNvPr id="3" name="Content Placeholder 2"/>
          <p:cNvSpPr>
            <a:spLocks noGrp="1"/>
          </p:cNvSpPr>
          <p:nvPr>
            <p:ph idx="1"/>
          </p:nvPr>
        </p:nvSpPr>
        <p:spPr/>
        <p:txBody>
          <a:bodyPr>
            <a:normAutofit fontScale="62500" lnSpcReduction="20000"/>
          </a:bodyPr>
          <a:lstStyle/>
          <a:p>
            <a:r>
              <a:rPr lang="en-US" dirty="0" smtClean="0">
                <a:latin typeface="Garamond" panose="02020404030301010803" pitchFamily="18" charset="0"/>
              </a:rPr>
              <a:t>After the evidence has been reviewed fully and the live hearing has been conducted, it is up to the decision-maker to issue a written determination.</a:t>
            </a:r>
          </a:p>
          <a:p>
            <a:r>
              <a:rPr lang="en-US" dirty="0" smtClean="0">
                <a:latin typeface="Garamond" panose="02020404030301010803" pitchFamily="18" charset="0"/>
              </a:rPr>
              <a:t>The written determination may not simply state that a complaint is dismissed or sustained, but must make specific findings of fact based on a review of the evidence and witness testimony.</a:t>
            </a:r>
          </a:p>
          <a:p>
            <a:r>
              <a:rPr lang="en-US" dirty="0" smtClean="0">
                <a:latin typeface="Garamond" panose="02020404030301010803" pitchFamily="18" charset="0"/>
              </a:rPr>
              <a:t>Furthermore, the written determination must offer conclusions about whether the alleged misconduct occurred.</a:t>
            </a:r>
          </a:p>
          <a:p>
            <a:r>
              <a:rPr lang="en-US" dirty="0" smtClean="0">
                <a:latin typeface="Garamond" panose="02020404030301010803" pitchFamily="18" charset="0"/>
              </a:rPr>
              <a:t>The written determination must explain how the decision-maker applied the standard to determine that the burden of proof was or was not met.</a:t>
            </a:r>
          </a:p>
          <a:p>
            <a:r>
              <a:rPr lang="en-US" dirty="0" smtClean="0">
                <a:latin typeface="Garamond" panose="02020404030301010803" pitchFamily="18" charset="0"/>
              </a:rPr>
              <a:t>The decision-maker must also include specifics as to any disciplinary sanctions imposed on the respondent and whether remedies will be provided to the complainant.  </a:t>
            </a:r>
          </a:p>
        </p:txBody>
      </p:sp>
    </p:spTree>
    <p:extLst>
      <p:ext uri="{BB962C8B-B14F-4D97-AF65-F5344CB8AC3E}">
        <p14:creationId xmlns:p14="http://schemas.microsoft.com/office/powerpoint/2010/main" val="2269865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aramond" panose="02020404030301010803" pitchFamily="18" charset="0"/>
              </a:rPr>
              <a:t>Issuing Determination and Appeal </a:t>
            </a:r>
            <a:endParaRPr lang="en-US" dirty="0">
              <a:latin typeface="Garamond" panose="02020404030301010803" pitchFamily="18" charset="0"/>
            </a:endParaRPr>
          </a:p>
        </p:txBody>
      </p:sp>
      <p:sp>
        <p:nvSpPr>
          <p:cNvPr id="3" name="Content Placeholder 2"/>
          <p:cNvSpPr>
            <a:spLocks noGrp="1"/>
          </p:cNvSpPr>
          <p:nvPr>
            <p:ph idx="1"/>
          </p:nvPr>
        </p:nvSpPr>
        <p:spPr/>
        <p:txBody>
          <a:bodyPr>
            <a:normAutofit fontScale="70000" lnSpcReduction="20000"/>
          </a:bodyPr>
          <a:lstStyle/>
          <a:p>
            <a:r>
              <a:rPr lang="en-US" dirty="0" smtClean="0">
                <a:latin typeface="Garamond" panose="02020404030301010803" pitchFamily="18" charset="0"/>
              </a:rPr>
              <a:t>The decision-maker must send the written determination simultaneously to both parties.</a:t>
            </a:r>
          </a:p>
          <a:p>
            <a:r>
              <a:rPr lang="en-US" dirty="0" smtClean="0">
                <a:latin typeface="Garamond" panose="02020404030301010803" pitchFamily="18" charset="0"/>
              </a:rPr>
              <a:t>The written determination must include specific instructions to the parties on how to file an appeal, including the deadline and where an appeal must be sent.</a:t>
            </a:r>
          </a:p>
          <a:p>
            <a:r>
              <a:rPr lang="en-US" dirty="0" smtClean="0">
                <a:latin typeface="Garamond" panose="02020404030301010803" pitchFamily="18" charset="0"/>
              </a:rPr>
              <a:t>Both parties are entitled to appeal the determination of the decision-maker on the following grounds:  procedural irregularities that affected the outcome, newly discovered evidence that could affect the outcome, and/or Title IX personnel had a conflict of interest or bias that affected the outcome.</a:t>
            </a:r>
            <a:endParaRPr lang="en-US" dirty="0">
              <a:latin typeface="Garamond" panose="02020404030301010803" pitchFamily="18" charset="0"/>
            </a:endParaRPr>
          </a:p>
        </p:txBody>
      </p:sp>
    </p:spTree>
    <p:extLst>
      <p:ext uri="{BB962C8B-B14F-4D97-AF65-F5344CB8AC3E}">
        <p14:creationId xmlns:p14="http://schemas.microsoft.com/office/powerpoint/2010/main" val="344771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aramond" panose="02020404030301010803" pitchFamily="18" charset="0"/>
              </a:rPr>
              <a:t>What is Next?</a:t>
            </a:r>
            <a:endParaRPr lang="en-US" dirty="0">
              <a:latin typeface="Garamond" panose="02020404030301010803" pitchFamily="18" charset="0"/>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Garamond" panose="02020404030301010803" pitchFamily="18" charset="0"/>
              </a:rPr>
              <a:t>TCSG will adopt policies and procedures implementing the new Title IX process effective August 14, 2020.</a:t>
            </a:r>
          </a:p>
          <a:p>
            <a:r>
              <a:rPr lang="en-US" dirty="0" smtClean="0">
                <a:latin typeface="Garamond" panose="02020404030301010803" pitchFamily="18" charset="0"/>
              </a:rPr>
              <a:t>Additional training will be offered to explain how to conduct a live hearing and the process of making and preparing a written determination under the new policies and procedures.</a:t>
            </a:r>
          </a:p>
          <a:p>
            <a:r>
              <a:rPr lang="en-US" dirty="0" smtClean="0">
                <a:latin typeface="Garamond" panose="02020404030301010803" pitchFamily="18" charset="0"/>
              </a:rPr>
              <a:t>The Office of Legal Services will be available to you as we transition into this new process and may also offer support services before, during, and after hearings.</a:t>
            </a:r>
            <a:endParaRPr lang="en-US" dirty="0">
              <a:latin typeface="Garamond" panose="02020404030301010803" pitchFamily="18" charset="0"/>
            </a:endParaRPr>
          </a:p>
        </p:txBody>
      </p:sp>
    </p:spTree>
    <p:extLst>
      <p:ext uri="{BB962C8B-B14F-4D97-AF65-F5344CB8AC3E}">
        <p14:creationId xmlns:p14="http://schemas.microsoft.com/office/powerpoint/2010/main" val="1496822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Garamond" panose="02020404030301010803" pitchFamily="18" charset="0"/>
              </a:rPr>
              <a:t>Questions?</a:t>
            </a:r>
            <a:endParaRPr lang="en-US" dirty="0">
              <a:latin typeface="Garamond" panose="02020404030301010803" pitchFamily="18" charset="0"/>
            </a:endParaRPr>
          </a:p>
        </p:txBody>
      </p:sp>
      <p:pic>
        <p:nvPicPr>
          <p:cNvPr id="4101" name="Picture 5" descr="C:\Users\kellis\AppData\Local\Microsoft\Windows\Temporary Internet Files\Content.IE5\PWIWWM46\3questions[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4875" y="1353312"/>
            <a:ext cx="3708806" cy="2655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6840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u="sng" dirty="0" smtClean="0">
                <a:latin typeface="Garamond" panose="02020404030301010803" pitchFamily="18" charset="0"/>
              </a:rPr>
              <a:t>Title IX Changes</a:t>
            </a:r>
            <a:endParaRPr lang="en-US" u="sng" dirty="0">
              <a:latin typeface="Garamond" panose="02020404030301010803" pitchFamily="18"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Garamond" panose="02020404030301010803" pitchFamily="18" charset="0"/>
              </a:rPr>
              <a:t>On May 6, 2020, the U.S. Department of Education released Title IX rules on sexual harassment.</a:t>
            </a:r>
          </a:p>
          <a:p>
            <a:r>
              <a:rPr lang="en-US" dirty="0" smtClean="0">
                <a:latin typeface="Garamond" panose="02020404030301010803" pitchFamily="18" charset="0"/>
              </a:rPr>
              <a:t>This represents the first full rulemaking on a major Title IX issue since 1975 and the only one dedicated to sexual harassment.</a:t>
            </a:r>
          </a:p>
          <a:p>
            <a:r>
              <a:rPr lang="en-US" dirty="0" smtClean="0">
                <a:latin typeface="Garamond" panose="02020404030301010803" pitchFamily="18" charset="0"/>
              </a:rPr>
              <a:t>This presentation will cover the role of the decision maker in the Title IX process.</a:t>
            </a:r>
          </a:p>
        </p:txBody>
      </p:sp>
    </p:spTree>
    <p:extLst>
      <p:ext uri="{BB962C8B-B14F-4D97-AF65-F5344CB8AC3E}">
        <p14:creationId xmlns:p14="http://schemas.microsoft.com/office/powerpoint/2010/main" val="319933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latin typeface="Garamond" panose="02020404030301010803" pitchFamily="18" charset="0"/>
              </a:rPr>
              <a:t>Role of the Decision-Maker</a:t>
            </a:r>
            <a:endParaRPr lang="en-US" u="sng" dirty="0">
              <a:latin typeface="Garamond" panose="02020404030301010803" pitchFamily="18" charset="0"/>
            </a:endParaRPr>
          </a:p>
        </p:txBody>
      </p:sp>
      <p:sp>
        <p:nvSpPr>
          <p:cNvPr id="3" name="Content Placeholder 2"/>
          <p:cNvSpPr>
            <a:spLocks noGrp="1"/>
          </p:cNvSpPr>
          <p:nvPr>
            <p:ph idx="1"/>
          </p:nvPr>
        </p:nvSpPr>
        <p:spPr/>
        <p:txBody>
          <a:bodyPr>
            <a:normAutofit fontScale="70000" lnSpcReduction="20000"/>
          </a:bodyPr>
          <a:lstStyle/>
          <a:p>
            <a:r>
              <a:rPr lang="en-US" dirty="0" smtClean="0">
                <a:latin typeface="Garamond" panose="02020404030301010803" pitchFamily="18" charset="0"/>
              </a:rPr>
              <a:t>Under the new rules, postsecondary institutions must hold live disciplinary hearings in sexual misconduct cases and allow cross-examination of witnesses.</a:t>
            </a:r>
          </a:p>
          <a:p>
            <a:r>
              <a:rPr lang="en-US" dirty="0" smtClean="0">
                <a:latin typeface="Garamond" panose="02020404030301010803" pitchFamily="18" charset="0"/>
              </a:rPr>
              <a:t>These hearings are quasi-judicial proceedings with certain due process guarantees similar to a criminal trial.</a:t>
            </a:r>
          </a:p>
          <a:p>
            <a:r>
              <a:rPr lang="en-US" dirty="0" smtClean="0">
                <a:latin typeface="Garamond" panose="02020404030301010803" pitchFamily="18" charset="0"/>
              </a:rPr>
              <a:t>Additionally, this process eliminates the “single investigator” model insofar as “no decision-maker be the same person who serves as the Title IX Coordinator or investigator” (1247).</a:t>
            </a:r>
          </a:p>
          <a:p>
            <a:r>
              <a:rPr lang="en-US" dirty="0" smtClean="0">
                <a:latin typeface="Garamond" panose="02020404030301010803" pitchFamily="18" charset="0"/>
              </a:rPr>
              <a:t>Decision-makers must not only review the record created by investigators, but also hear live testimony from the witnesses upon whom investigators have relied.</a:t>
            </a:r>
            <a:endParaRPr lang="en-US" dirty="0">
              <a:latin typeface="Garamond" panose="02020404030301010803" pitchFamily="18" charset="0"/>
            </a:endParaRPr>
          </a:p>
        </p:txBody>
      </p:sp>
    </p:spTree>
    <p:extLst>
      <p:ext uri="{BB962C8B-B14F-4D97-AF65-F5344CB8AC3E}">
        <p14:creationId xmlns:p14="http://schemas.microsoft.com/office/powerpoint/2010/main" val="4058300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u="sng" dirty="0" smtClean="0">
                <a:latin typeface="Garamond" panose="02020404030301010803" pitchFamily="18" charset="0"/>
              </a:rPr>
              <a:t>Role of the Decision-Maker (Cont’d)</a:t>
            </a:r>
            <a:endParaRPr lang="en-US" u="sng" dirty="0">
              <a:latin typeface="Garamond" panose="02020404030301010803" pitchFamily="18" charset="0"/>
            </a:endParaRPr>
          </a:p>
        </p:txBody>
      </p:sp>
      <p:sp>
        <p:nvSpPr>
          <p:cNvPr id="3" name="Content Placeholder 2"/>
          <p:cNvSpPr>
            <a:spLocks noGrp="1"/>
          </p:cNvSpPr>
          <p:nvPr>
            <p:ph idx="1"/>
          </p:nvPr>
        </p:nvSpPr>
        <p:spPr/>
        <p:txBody>
          <a:bodyPr>
            <a:normAutofit fontScale="55000" lnSpcReduction="20000"/>
          </a:bodyPr>
          <a:lstStyle/>
          <a:p>
            <a:r>
              <a:rPr lang="en-US" dirty="0" smtClean="0">
                <a:latin typeface="Garamond" panose="02020404030301010803" pitchFamily="18" charset="0"/>
              </a:rPr>
              <a:t>Witnesses relied upon by investigators who refuse to submit to cross-examination by the advisors appointed to represent the complainant and respondent cannot be given any evidentiary weight by the decision-maker.</a:t>
            </a:r>
          </a:p>
          <a:p>
            <a:r>
              <a:rPr lang="en-US" dirty="0" smtClean="0">
                <a:latin typeface="Garamond" panose="02020404030301010803" pitchFamily="18" charset="0"/>
              </a:rPr>
              <a:t>The decision-maker must listen to cross-examination to determine if questions asked are allowed under the rules, carefully applying the rape shield provisions.</a:t>
            </a:r>
          </a:p>
          <a:p>
            <a:r>
              <a:rPr lang="en-US" dirty="0" smtClean="0">
                <a:latin typeface="Garamond" panose="02020404030301010803" pitchFamily="18" charset="0"/>
              </a:rPr>
              <a:t>The decision-maker must understand the applicable burden of proof in determining whether or not a complaint is substantiated.</a:t>
            </a:r>
          </a:p>
          <a:p>
            <a:r>
              <a:rPr lang="en-US" dirty="0" smtClean="0">
                <a:latin typeface="Garamond" panose="02020404030301010803" pitchFamily="18" charset="0"/>
              </a:rPr>
              <a:t>The decision-maker must understand the definition of sexual harassment in order to apply that definition to the facts and circumstances of a particular case.</a:t>
            </a:r>
          </a:p>
          <a:p>
            <a:r>
              <a:rPr lang="en-US" dirty="0" smtClean="0">
                <a:latin typeface="Garamond" panose="02020404030301010803" pitchFamily="18" charset="0"/>
              </a:rPr>
              <a:t>The decision-maker must prepare a written determination regarding responsibility with findings of fact, conclusions about whether the alleged conduct occurred, rationale for the result as to each allegation, any disciplinary sanctions imposed on the respondent, and whether remedies will be provided to the complainant, which should include instructions on how to file an appeal. </a:t>
            </a:r>
            <a:endParaRPr lang="en-US" dirty="0">
              <a:latin typeface="Garamond" panose="02020404030301010803" pitchFamily="18" charset="0"/>
            </a:endParaRPr>
          </a:p>
        </p:txBody>
      </p:sp>
    </p:spTree>
    <p:extLst>
      <p:ext uri="{BB962C8B-B14F-4D97-AF65-F5344CB8AC3E}">
        <p14:creationId xmlns:p14="http://schemas.microsoft.com/office/powerpoint/2010/main" val="39699069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dirty="0" smtClean="0">
                <a:latin typeface="Garamond" panose="02020404030301010803" pitchFamily="18" charset="0"/>
              </a:rPr>
              <a:t>Other Due Process Requirements</a:t>
            </a:r>
            <a:endParaRPr lang="en-US" sz="2800" u="sng" dirty="0">
              <a:latin typeface="Garamond" panose="02020404030301010803" pitchFamily="18" charset="0"/>
            </a:endParaRPr>
          </a:p>
        </p:txBody>
      </p:sp>
      <p:sp>
        <p:nvSpPr>
          <p:cNvPr id="3" name="Content Placeholder 2"/>
          <p:cNvSpPr>
            <a:spLocks noGrp="1"/>
          </p:cNvSpPr>
          <p:nvPr>
            <p:ph idx="1"/>
          </p:nvPr>
        </p:nvSpPr>
        <p:spPr/>
        <p:txBody>
          <a:bodyPr>
            <a:normAutofit fontScale="70000" lnSpcReduction="20000"/>
          </a:bodyPr>
          <a:lstStyle/>
          <a:p>
            <a:r>
              <a:rPr lang="en-US" dirty="0" smtClean="0">
                <a:latin typeface="Garamond" panose="02020404030301010803" pitchFamily="18" charset="0"/>
              </a:rPr>
              <a:t>All sexual harassment rules and training must be “gender neutral” and free of any “sex bias” or “sex stereotyping.”  Investigators and decision-makers are prohibited from “drawing conclusions about credibility based on a party’s status” (809).</a:t>
            </a:r>
          </a:p>
          <a:p>
            <a:r>
              <a:rPr lang="en-US" dirty="0" smtClean="0">
                <a:latin typeface="Garamond" panose="02020404030301010803" pitchFamily="18" charset="0"/>
              </a:rPr>
              <a:t>When an investigation begins, the parties must be given a written explanation of the allegations with “sufficient details known at the time and with sufficient time to prepare a response before any initial interview.”  </a:t>
            </a:r>
          </a:p>
          <a:p>
            <a:r>
              <a:rPr lang="en-US" dirty="0" smtClean="0">
                <a:latin typeface="Garamond" panose="02020404030301010803" pitchFamily="18" charset="0"/>
              </a:rPr>
              <a:t>At least ten (10) days before the hearing, both parties must receive a written report that fairly summarizes the relevant evidence.  </a:t>
            </a:r>
          </a:p>
          <a:p>
            <a:pPr lvl="1"/>
            <a:endParaRPr lang="en-US" dirty="0" smtClean="0"/>
          </a:p>
        </p:txBody>
      </p:sp>
    </p:spTree>
    <p:extLst>
      <p:ext uri="{BB962C8B-B14F-4D97-AF65-F5344CB8AC3E}">
        <p14:creationId xmlns:p14="http://schemas.microsoft.com/office/powerpoint/2010/main" val="2320170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Garamond" panose="02020404030301010803" pitchFamily="18" charset="0"/>
              </a:rPr>
              <a:t>Understanding What Is Sexual Harassment Under Title IX</a:t>
            </a:r>
            <a:endParaRPr lang="en-US" u="sng" dirty="0">
              <a:latin typeface="Garamond" panose="02020404030301010803" pitchFamily="18" charset="0"/>
            </a:endParaRPr>
          </a:p>
        </p:txBody>
      </p:sp>
      <p:sp>
        <p:nvSpPr>
          <p:cNvPr id="3" name="Content Placeholder 2"/>
          <p:cNvSpPr>
            <a:spLocks noGrp="1"/>
          </p:cNvSpPr>
          <p:nvPr>
            <p:ph idx="1"/>
          </p:nvPr>
        </p:nvSpPr>
        <p:spPr/>
        <p:txBody>
          <a:bodyPr>
            <a:normAutofit fontScale="62500" lnSpcReduction="20000"/>
          </a:bodyPr>
          <a:lstStyle/>
          <a:p>
            <a:r>
              <a:rPr lang="en-US" dirty="0">
                <a:latin typeface="Garamond" panose="02020404030301010803" pitchFamily="18" charset="0"/>
              </a:rPr>
              <a:t>First, any form of </a:t>
            </a:r>
            <a:r>
              <a:rPr lang="en-US" i="1" dirty="0">
                <a:latin typeface="Garamond" panose="02020404030301010803" pitchFamily="18" charset="0"/>
              </a:rPr>
              <a:t>quid pro quo</a:t>
            </a:r>
            <a:r>
              <a:rPr lang="en-US" dirty="0">
                <a:latin typeface="Garamond" panose="02020404030301010803" pitchFamily="18" charset="0"/>
              </a:rPr>
              <a:t> harassment—that is, conditioning any educational opportunity or benefit on the granting of sexual favors—constitutes a </a:t>
            </a:r>
            <a:r>
              <a:rPr lang="en-US" i="1" dirty="0">
                <a:latin typeface="Garamond" panose="02020404030301010803" pitchFamily="18" charset="0"/>
              </a:rPr>
              <a:t>per se</a:t>
            </a:r>
            <a:r>
              <a:rPr lang="en-US" dirty="0">
                <a:latin typeface="Garamond" panose="02020404030301010803" pitchFamily="18" charset="0"/>
              </a:rPr>
              <a:t> violation of Title IX, regardless of its severity or pervasiveness. </a:t>
            </a:r>
            <a:r>
              <a:rPr lang="en-US" i="1" dirty="0">
                <a:latin typeface="Garamond" panose="02020404030301010803" pitchFamily="18" charset="0"/>
              </a:rPr>
              <a:t>Quid pro quo</a:t>
            </a:r>
            <a:r>
              <a:rPr lang="en-US" dirty="0">
                <a:latin typeface="Garamond" panose="02020404030301010803" pitchFamily="18" charset="0"/>
              </a:rPr>
              <a:t> harassment constitutes </a:t>
            </a:r>
            <a:r>
              <a:rPr lang="en-US" i="1" dirty="0">
                <a:latin typeface="Garamond" panose="02020404030301010803" pitchFamily="18" charset="0"/>
              </a:rPr>
              <a:t>conduct</a:t>
            </a:r>
            <a:r>
              <a:rPr lang="en-US" dirty="0">
                <a:latin typeface="Garamond" panose="02020404030301010803" pitchFamily="18" charset="0"/>
              </a:rPr>
              <a:t> without any constitutional protection</a:t>
            </a:r>
            <a:r>
              <a:rPr lang="en-US" dirty="0" smtClean="0">
                <a:latin typeface="Garamond" panose="02020404030301010803" pitchFamily="18" charset="0"/>
              </a:rPr>
              <a:t>.</a:t>
            </a:r>
          </a:p>
          <a:p>
            <a:r>
              <a:rPr lang="en-US" dirty="0">
                <a:latin typeface="Garamond" panose="02020404030301010803" pitchFamily="18" charset="0"/>
              </a:rPr>
              <a:t>Second, the final version of the regulations added the proviso that any form of sexual assault, dating violence, domestic violence, or stalking as defined by the </a:t>
            </a:r>
            <a:r>
              <a:rPr lang="en-US" dirty="0" err="1">
                <a:latin typeface="Garamond" panose="02020404030301010803" pitchFamily="18" charset="0"/>
              </a:rPr>
              <a:t>Clery</a:t>
            </a:r>
            <a:r>
              <a:rPr lang="en-US" dirty="0">
                <a:latin typeface="Garamond" panose="02020404030301010803" pitchFamily="18" charset="0"/>
              </a:rPr>
              <a:t> Act constitutes sexual harassment. These forms of misconduct are so serious in themselves that no finding of “pervasiveness” is required</a:t>
            </a:r>
            <a:r>
              <a:rPr lang="en-US" dirty="0" smtClean="0">
                <a:latin typeface="Garamond" panose="02020404030301010803" pitchFamily="18" charset="0"/>
              </a:rPr>
              <a:t>.</a:t>
            </a:r>
          </a:p>
          <a:p>
            <a:r>
              <a:rPr lang="en-US" dirty="0" smtClean="0">
                <a:latin typeface="Garamond" panose="02020404030301010803" pitchFamily="18" charset="0"/>
              </a:rPr>
              <a:t>Third, </a:t>
            </a:r>
            <a:r>
              <a:rPr lang="en-US" dirty="0">
                <a:latin typeface="Garamond" panose="02020404030301010803" pitchFamily="18" charset="0"/>
              </a:rPr>
              <a:t>t</a:t>
            </a:r>
            <a:r>
              <a:rPr lang="en-US" dirty="0" smtClean="0">
                <a:latin typeface="Garamond" panose="02020404030301010803" pitchFamily="18" charset="0"/>
              </a:rPr>
              <a:t>o </a:t>
            </a:r>
            <a:r>
              <a:rPr lang="en-US" dirty="0">
                <a:latin typeface="Garamond" panose="02020404030301010803" pitchFamily="18" charset="0"/>
              </a:rPr>
              <a:t>violate Title IX, all other forms of “unwelcome conduct” must be “so serious, pervasive, and objectively offensive that it effectively denies a person equal access” to an educational program</a:t>
            </a:r>
            <a:r>
              <a:rPr lang="en-US" dirty="0" smtClean="0">
                <a:latin typeface="Garamond" panose="02020404030301010803" pitchFamily="18" charset="0"/>
              </a:rPr>
              <a:t>.</a:t>
            </a:r>
          </a:p>
        </p:txBody>
      </p:sp>
    </p:spTree>
    <p:extLst>
      <p:ext uri="{BB962C8B-B14F-4D97-AF65-F5344CB8AC3E}">
        <p14:creationId xmlns:p14="http://schemas.microsoft.com/office/powerpoint/2010/main" val="7177365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u="sng" dirty="0" smtClean="0">
                <a:latin typeface="Garamond" panose="02020404030301010803" pitchFamily="18" charset="0"/>
              </a:rPr>
              <a:t>Understanding Title IX Jurisdiction of Colleges</a:t>
            </a:r>
            <a:endParaRPr lang="en-US" u="sng" dirty="0">
              <a:latin typeface="Garamond" panose="02020404030301010803" pitchFamily="18" charset="0"/>
            </a:endParaRPr>
          </a:p>
        </p:txBody>
      </p:sp>
      <p:sp>
        <p:nvSpPr>
          <p:cNvPr id="3" name="Content Placeholder 2"/>
          <p:cNvSpPr>
            <a:spLocks noGrp="1"/>
          </p:cNvSpPr>
          <p:nvPr>
            <p:ph idx="1"/>
          </p:nvPr>
        </p:nvSpPr>
        <p:spPr/>
        <p:txBody>
          <a:bodyPr>
            <a:normAutofit fontScale="70000" lnSpcReduction="20000"/>
          </a:bodyPr>
          <a:lstStyle/>
          <a:p>
            <a:r>
              <a:rPr lang="en-US" dirty="0" smtClean="0">
                <a:latin typeface="Garamond" panose="02020404030301010803" pitchFamily="18" charset="0"/>
              </a:rPr>
              <a:t>Now the phrase “education </a:t>
            </a:r>
            <a:r>
              <a:rPr lang="en-US" dirty="0">
                <a:latin typeface="Garamond" panose="02020404030301010803" pitchFamily="18" charset="0"/>
              </a:rPr>
              <a:t>program or activity” includes “locations, events, or circumstances over which the recipient exercised substantial control over both the respondent and the context in which the harassment occurs” as well as “any building owned or controlled by a student organization that is officially recognized by a postsecondary institution</a:t>
            </a:r>
            <a:r>
              <a:rPr lang="en-US" dirty="0" smtClean="0">
                <a:latin typeface="Garamond" panose="02020404030301010803" pitchFamily="18" charset="0"/>
              </a:rPr>
              <a:t>.”  This narrows the application of Title IX considerably from current practice.</a:t>
            </a:r>
          </a:p>
          <a:p>
            <a:r>
              <a:rPr lang="en-US" dirty="0" smtClean="0">
                <a:latin typeface="Garamond" panose="02020404030301010803" pitchFamily="18" charset="0"/>
              </a:rPr>
              <a:t>Finally, the new rules establish that Title IX jurisdiction only exists within the United States so that a college could not offer Title IX procedures for a study abroad program for example.</a:t>
            </a:r>
            <a:endParaRPr lang="en-US" dirty="0">
              <a:latin typeface="Garamond" panose="02020404030301010803" pitchFamily="18" charset="0"/>
            </a:endParaRPr>
          </a:p>
        </p:txBody>
      </p:sp>
    </p:spTree>
    <p:extLst>
      <p:ext uri="{BB962C8B-B14F-4D97-AF65-F5344CB8AC3E}">
        <p14:creationId xmlns:p14="http://schemas.microsoft.com/office/powerpoint/2010/main" val="32980536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Garamond" panose="02020404030301010803" pitchFamily="18" charset="0"/>
              </a:rPr>
              <a:t>Burden of Proof</a:t>
            </a:r>
            <a:endParaRPr lang="en-US" u="sng" dirty="0">
              <a:latin typeface="Garamond" panose="02020404030301010803" pitchFamily="18" charset="0"/>
            </a:endParaRPr>
          </a:p>
        </p:txBody>
      </p:sp>
      <p:sp>
        <p:nvSpPr>
          <p:cNvPr id="3" name="Content Placeholder 2"/>
          <p:cNvSpPr>
            <a:spLocks noGrp="1"/>
          </p:cNvSpPr>
          <p:nvPr>
            <p:ph idx="1"/>
          </p:nvPr>
        </p:nvSpPr>
        <p:spPr/>
        <p:txBody>
          <a:bodyPr>
            <a:normAutofit fontScale="62500" lnSpcReduction="20000"/>
          </a:bodyPr>
          <a:lstStyle/>
          <a:p>
            <a:r>
              <a:rPr lang="en-US" dirty="0" smtClean="0">
                <a:latin typeface="Garamond" panose="02020404030301010803" pitchFamily="18" charset="0"/>
              </a:rPr>
              <a:t>The Decision-Maker must be able to apply a burden of proof to any complaint in order to make a determination.</a:t>
            </a:r>
          </a:p>
          <a:p>
            <a:r>
              <a:rPr lang="en-US" dirty="0" smtClean="0">
                <a:latin typeface="Garamond" panose="02020404030301010803" pitchFamily="18" charset="0"/>
              </a:rPr>
              <a:t>The burden of proof is the standard a party must satisfy to establish a fact.</a:t>
            </a:r>
          </a:p>
          <a:p>
            <a:r>
              <a:rPr lang="en-US" dirty="0" smtClean="0">
                <a:latin typeface="Garamond" panose="02020404030301010803" pitchFamily="18" charset="0"/>
              </a:rPr>
              <a:t>There are two standards available under the Title IX rules: preponderance of the evidence or clear and convincing evidence.</a:t>
            </a:r>
          </a:p>
          <a:p>
            <a:r>
              <a:rPr lang="en-US" dirty="0" smtClean="0">
                <a:latin typeface="Garamond" panose="02020404030301010803" pitchFamily="18" charset="0"/>
              </a:rPr>
              <a:t>Under the preponderance of the evidence standard, the burden of proof is met when the party with the burden convinces the finder of fact that there is a greater than 50% chance that the claim is true.</a:t>
            </a:r>
          </a:p>
          <a:p>
            <a:r>
              <a:rPr lang="en-US" dirty="0" smtClean="0">
                <a:latin typeface="Garamond" panose="02020404030301010803" pitchFamily="18" charset="0"/>
              </a:rPr>
              <a:t>Under the clear and convincing evidence standard, the fact finder must be convinced that the evidence is highly and substantially more likely to be true than untrue.</a:t>
            </a:r>
          </a:p>
        </p:txBody>
      </p:sp>
    </p:spTree>
    <p:extLst>
      <p:ext uri="{BB962C8B-B14F-4D97-AF65-F5344CB8AC3E}">
        <p14:creationId xmlns:p14="http://schemas.microsoft.com/office/powerpoint/2010/main" val="28175388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Garamond" panose="02020404030301010803" pitchFamily="18" charset="0"/>
              </a:rPr>
              <a:t>Determining What Is Relevant Evidence</a:t>
            </a:r>
            <a:endParaRPr lang="en-US" dirty="0">
              <a:latin typeface="Garamond" panose="02020404030301010803" pitchFamily="18" charset="0"/>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Garamond" panose="02020404030301010803" pitchFamily="18" charset="0"/>
              </a:rPr>
              <a:t>Only relevant questions may be asked of a party or witness.</a:t>
            </a:r>
          </a:p>
          <a:p>
            <a:r>
              <a:rPr lang="en-US" dirty="0" smtClean="0">
                <a:latin typeface="Garamond" panose="02020404030301010803" pitchFamily="18" charset="0"/>
              </a:rPr>
              <a:t>The decision-maker must determine as each question is posed whether or not it is relevant and if not, explain to the party’s advisor the basis to exclude any question as not relevant.</a:t>
            </a:r>
          </a:p>
          <a:p>
            <a:r>
              <a:rPr lang="en-US" dirty="0" smtClean="0">
                <a:latin typeface="Garamond" panose="02020404030301010803" pitchFamily="18" charset="0"/>
              </a:rPr>
              <a:t>Relevant evidence is generally understood to be evidence that has any tendency to make a fact more or less probable than it would be without the evidence and the fact in question is of consequence in determining the action.</a:t>
            </a:r>
          </a:p>
          <a:p>
            <a:endParaRPr lang="en-US" dirty="0"/>
          </a:p>
        </p:txBody>
      </p:sp>
    </p:spTree>
    <p:extLst>
      <p:ext uri="{BB962C8B-B14F-4D97-AF65-F5344CB8AC3E}">
        <p14:creationId xmlns:p14="http://schemas.microsoft.com/office/powerpoint/2010/main" val="2046766880"/>
      </p:ext>
    </p:extLst>
  </p:cSld>
  <p:clrMapOvr>
    <a:masterClrMapping/>
  </p:clrMapOvr>
</p:sld>
</file>

<file path=ppt/theme/theme1.xml><?xml version="1.0" encoding="utf-8"?>
<a:theme xmlns:a="http://schemas.openxmlformats.org/drawingml/2006/main" name="FERPA new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017 TCSG ppt template new logo v1.1 [Read-Only]" id="{E23E7031-9D2E-4903-A1E4-E1B9F6744629}" vid="{80FF7DB8-9E27-484C-AEA7-84881431E0A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FERPA new logo</Template>
  <TotalTime>20999</TotalTime>
  <Words>1247</Words>
  <Application>Microsoft Office PowerPoint</Application>
  <PresentationFormat>On-screen Show (16:9)</PresentationFormat>
  <Paragraphs>63</Paragraphs>
  <Slides>15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Century Gothic</vt:lpstr>
      <vt:lpstr>Garamond</vt:lpstr>
      <vt:lpstr>FERPA new logo</vt:lpstr>
      <vt:lpstr>Title IX Decision Maker Training: Part I  Josh McKoon General Counsel</vt:lpstr>
      <vt:lpstr>Title IX Changes</vt:lpstr>
      <vt:lpstr>Role of the Decision-Maker</vt:lpstr>
      <vt:lpstr>Role of the Decision-Maker (Cont’d)</vt:lpstr>
      <vt:lpstr>Other Due Process Requirements</vt:lpstr>
      <vt:lpstr>Understanding What Is Sexual Harassment Under Title IX</vt:lpstr>
      <vt:lpstr>Understanding Title IX Jurisdiction of Colleges</vt:lpstr>
      <vt:lpstr>Burden of Proof</vt:lpstr>
      <vt:lpstr>Determining What Is Relevant Evidence</vt:lpstr>
      <vt:lpstr>Understanding Rape Shield Provisions of Title IX Rules</vt:lpstr>
      <vt:lpstr>Other Responsibilities of Decision-Maker</vt:lpstr>
      <vt:lpstr>The Written Determination</vt:lpstr>
      <vt:lpstr>Issuing Determination and Appeal </vt:lpstr>
      <vt:lpstr>What is Next?</vt:lpstr>
      <vt:lpstr>Questions?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Smith, Romy</dc:creator>
  <cp:lastModifiedBy>Ellis, Kimberly</cp:lastModifiedBy>
  <cp:revision>79</cp:revision>
  <cp:lastPrinted>2019-03-19T17:24:52Z</cp:lastPrinted>
  <dcterms:created xsi:type="dcterms:W3CDTF">2018-05-11T12:32:35Z</dcterms:created>
  <dcterms:modified xsi:type="dcterms:W3CDTF">2020-07-27T21:45:28Z</dcterms:modified>
</cp:coreProperties>
</file>